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 snapToGrid="0" snapToObjects="1">
      <p:cViewPr varScale="1">
        <p:scale>
          <a:sx n="135" d="100"/>
          <a:sy n="135" d="100"/>
        </p:scale>
        <p:origin x="4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7071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Thanks to Pablo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Privacy at the beginning of a rich agenda - either very important or get it out of the way. I’ll assume it’s the latter.</a:t>
            </a:r>
          </a:p>
        </p:txBody>
      </p:sp>
    </p:spTree>
    <p:extLst>
      <p:ext uri="{BB962C8B-B14F-4D97-AF65-F5344CB8AC3E}">
        <p14:creationId xmlns:p14="http://schemas.microsoft.com/office/powerpoint/2010/main" val="794505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Privacy becomes principally about secrecy.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Reasons:</a:t>
            </a:r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Individualistic ethos of PC users</a:t>
            </a:r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Hammer/nail: crypto tools pretty sophisticated</a:t>
            </a:r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6299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050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These participants did not share their personal information when the purposes displayed within the question did not show a conceivable gain to them. Otherwise they based their decision on the app. Even when the purposes displayed within the questions were tailored to have a clear and conceivable gain for them, they still would not share their personal information with certain apps.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5063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04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594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227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463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17980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7894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increasing affordability of mainframe computers in the 1970s gave rise to fears about unfairness and discrimination by big corporations and big government.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14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76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33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187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98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Rashi explains – the tent entrances were askew.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-by the way – only traditional prayer included in our liturgy credited to a non-Jew.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456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Rashi’s commentary is expanded to laws on architectural principles that respect privacy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8974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26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Tension here – two polls of privacy: alone….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341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 many privacy values that go far beyond secrecy and are important to the way our society functions as a whole.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7204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increasing affordability of mainframe computers in the 1970s gave rise to fears about unfairness and discrimination by big corporations and big government.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048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Detour is enshrined in computer science perspective on designing privacy into systems. </a:t>
            </a:r>
          </a:p>
        </p:txBody>
      </p:sp>
    </p:spTree>
    <p:extLst>
      <p:ext uri="{BB962C8B-B14F-4D97-AF65-F5344CB8AC3E}">
        <p14:creationId xmlns:p14="http://schemas.microsoft.com/office/powerpoint/2010/main" val="168265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7200"/>
            </a:lvl1pPr>
            <a:lvl2pPr lvl="1" rtl="0">
              <a:spcBef>
                <a:spcPts val="0"/>
              </a:spcBef>
              <a:buSzPct val="100000"/>
              <a:defRPr sz="7200"/>
            </a:lvl2pPr>
            <a:lvl3pPr lvl="2" rtl="0">
              <a:spcBef>
                <a:spcPts val="0"/>
              </a:spcBef>
              <a:buSzPct val="100000"/>
              <a:defRPr sz="7200"/>
            </a:lvl3pPr>
            <a:lvl4pPr lvl="3" rtl="0">
              <a:spcBef>
                <a:spcPts val="0"/>
              </a:spcBef>
              <a:buSzPct val="100000"/>
              <a:defRPr sz="7200"/>
            </a:lvl4pPr>
            <a:lvl5pPr lvl="4" rtl="0">
              <a:spcBef>
                <a:spcPts val="0"/>
              </a:spcBef>
              <a:buSzPct val="100000"/>
              <a:defRPr sz="7200"/>
            </a:lvl5pPr>
            <a:lvl6pPr lvl="5" rtl="0">
              <a:spcBef>
                <a:spcPts val="0"/>
              </a:spcBef>
              <a:buSzPct val="100000"/>
              <a:defRPr sz="7200"/>
            </a:lvl6pPr>
            <a:lvl7pPr lvl="6" rtl="0">
              <a:spcBef>
                <a:spcPts val="0"/>
              </a:spcBef>
              <a:buSzPct val="100000"/>
              <a:defRPr sz="7200"/>
            </a:lvl7pPr>
            <a:lvl8pPr lvl="7" rtl="0">
              <a:spcBef>
                <a:spcPts val="0"/>
              </a:spcBef>
              <a:buSzPct val="100000"/>
              <a:defRPr sz="7200"/>
            </a:lvl8pPr>
            <a:lvl9pPr lvl="8" rtl="0"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Shape 15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8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8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4571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8128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8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8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4571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8128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Shape 71"/>
          <p:cNvCxnSpPr/>
          <p:nvPr/>
        </p:nvCxnSpPr>
        <p:spPr>
          <a:xfrm rot="5400000">
            <a:off x="2806394" y="3034230"/>
            <a:ext cx="3531900" cy="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 lvl="1" rtl="0"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0" name="Shape 20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22" name="Shape 22" descr="unnamed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5" y="4665634"/>
            <a:ext cx="1041370" cy="39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 lvl="1" rtl="0"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7" name="Shape 27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29" name="Shape 29" descr="unnamed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5" y="4673059"/>
            <a:ext cx="1041370" cy="39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34" name="Shape 34" descr="unnamed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5" y="4654609"/>
            <a:ext cx="1041370" cy="39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457200" y="4317760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Shape 48" descr="unnamed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5" y="4665634"/>
            <a:ext cx="1041370" cy="39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255013"/>
            <a:ext cx="4038600" cy="353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648200" y="1255013"/>
            <a:ext cx="4038600" cy="353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lvl="0" indent="-53339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/>
            </a:lvl1pPr>
            <a:lvl2pPr marL="457200" lvl="1" indent="-8255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/>
            </a:lvl2pPr>
            <a:lvl3pPr marL="731520" lvl="2" indent="-825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/>
            </a:lvl3pPr>
            <a:lvl4pPr marL="1005839" lvl="3" indent="-91439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/>
            </a:lvl4pPr>
            <a:lvl5pPr marL="1188720" lvl="4" indent="-58419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5pPr>
            <a:lvl6pPr marL="1371600" lvl="5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554480" lvl="6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marL="1737360" lvl="7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marL="1920240" lvl="8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8" name="Shape 8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  <p:pic>
        <p:nvPicPr>
          <p:cNvPr id="10" name="Shape 10" descr="unnamed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7205" y="4665634"/>
            <a:ext cx="1041370" cy="3935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weitzner@mit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hyperlink" Target="http://www.nytimes.com/2015/07/08/technology/code-specialists-oppose-us-and-british-government-access-to-encrypted-communication.html?_r=0" TargetMode="External"/><Relationship Id="rId5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311708" y="584600"/>
            <a:ext cx="8520600" cy="205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>
                <a:highlight>
                  <a:srgbClr val="FFFFFF"/>
                </a:highlight>
              </a:rPr>
              <a:t>From UX to SX (Social Experience): </a:t>
            </a:r>
          </a:p>
          <a:p>
            <a:pPr lvl="0">
              <a:spcBef>
                <a:spcPts val="0"/>
              </a:spcBef>
              <a:buNone/>
            </a:pPr>
            <a:r>
              <a:rPr lang="en" sz="2800">
                <a:highlight>
                  <a:srgbClr val="FFFFFF"/>
                </a:highlight>
              </a:rPr>
              <a:t>Privacy research lessons for the data-intensive public sphere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311700" y="263720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Daniel J. Weitzner </a:t>
            </a:r>
            <a:r>
              <a:rPr lang="en" sz="1400"/>
              <a:t>&lt;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weitzner@mit.edu</a:t>
            </a:r>
            <a:r>
              <a:rPr lang="en" sz="1400"/>
              <a:t>&gt;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Principal Research Scientist, CSAIL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Founding Director, MIT IPRI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2400" i="0" u="none" strike="noStrike" cap="none">
                <a:solidFill>
                  <a:schemeClr val="accent1"/>
                </a:solidFill>
              </a:rPr>
              <a:t>Detour - </a:t>
            </a:r>
            <a:r>
              <a:rPr lang="en" sz="2400">
                <a:solidFill>
                  <a:schemeClr val="accent1"/>
                </a:solidFill>
              </a:rPr>
              <a:t>in poetry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“You can have my encryption algorithm when you </a:t>
            </a: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pry</a:t>
            </a: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my </a:t>
            </a: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cold dead</a:t>
            </a: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fingers from my private </a:t>
            </a: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1800" b="1"/>
          </a:p>
          <a:p>
            <a:pPr marL="0" marR="0" lvl="0" indent="457200" algn="l" rtl="0">
              <a:spcBef>
                <a:spcPts val="56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John Perry Barlow</a:t>
            </a: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co-founder Electronic Frontier Foundation</a:t>
            </a:r>
            <a:r>
              <a:rPr lang="en" sz="1800"/>
              <a:t> (</a:t>
            </a: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1994)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 b="0">
                <a:solidFill>
                  <a:schemeClr val="dk1"/>
                </a:solidFill>
              </a:rPr>
              <a:t>10</a:t>
            </a:fld>
            <a:endParaRPr lang="en" sz="1300" b="0">
              <a:solidFill>
                <a:schemeClr val="dk1"/>
              </a:solidFill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2950" y="3364875"/>
            <a:ext cx="5918100" cy="10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183685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Modern Approaches to Privacy - seek sources of trust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mbria"/>
              <a:buNone/>
            </a:pPr>
            <a:r>
              <a:rPr lang="en" sz="2400">
                <a:solidFill>
                  <a:schemeClr val="accent1"/>
                </a:solidFill>
              </a:rPr>
              <a:t>Privacy as familiarity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663" y="2191906"/>
            <a:ext cx="2131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3826" y="2188831"/>
            <a:ext cx="2131199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132" y="4072766"/>
            <a:ext cx="2131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29240" y="3138964"/>
            <a:ext cx="2131200" cy="71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32203" y="4080619"/>
            <a:ext cx="2145900" cy="7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5447" y="3142039"/>
            <a:ext cx="2145900" cy="7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202084" y="2845334"/>
            <a:ext cx="20187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No App           Low      Med.   High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1024333" y="3163253"/>
            <a:ext cx="178800" cy="20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70346" y="4317054"/>
            <a:ext cx="1153200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1409488" y="2140391"/>
            <a:ext cx="178800" cy="20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1432386" y="3084838"/>
            <a:ext cx="178800" cy="20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3931" y="1304924"/>
            <a:ext cx="2239800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758456" y="1312861"/>
            <a:ext cx="2239800" cy="5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5166791" y="2206052"/>
            <a:ext cx="3798000" cy="108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Participants based their decision on: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Familiarity (i.e. </a:t>
            </a:r>
            <a:r>
              <a:rPr lang="en" sz="1600" b="1" i="1">
                <a:solidFill>
                  <a:srgbClr val="881A38"/>
                </a:solidFill>
                <a:latin typeface="Cambria"/>
                <a:ea typeface="Cambria"/>
                <a:cs typeface="Cambria"/>
                <a:sym typeface="Cambria"/>
              </a:rPr>
              <a:t>trust</a:t>
            </a:r>
            <a:r>
              <a:rPr lang="en"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) with the app.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600" b="1" i="1">
                <a:solidFill>
                  <a:srgbClr val="881A38"/>
                </a:solidFill>
                <a:latin typeface="Cambria"/>
                <a:ea typeface="Cambria"/>
                <a:cs typeface="Cambria"/>
                <a:sym typeface="Cambria"/>
              </a:rPr>
              <a:t>type</a:t>
            </a:r>
            <a:r>
              <a:rPr lang="en"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of app, in particular what kinds of information the app already has already access to.</a:t>
            </a:r>
          </a:p>
        </p:txBody>
      </p:sp>
      <p:sp>
        <p:nvSpPr>
          <p:cNvPr id="182" name="Shape 182"/>
          <p:cNvSpPr/>
          <p:nvPr/>
        </p:nvSpPr>
        <p:spPr>
          <a:xfrm>
            <a:off x="5582185" y="3684594"/>
            <a:ext cx="2937600" cy="25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600" b="1" i="1">
                <a:solidFill>
                  <a:srgbClr val="881A38"/>
                </a:solidFill>
                <a:latin typeface="Cambria"/>
                <a:ea typeface="Cambria"/>
                <a:cs typeface="Cambria"/>
                <a:sym typeface="Cambria"/>
              </a:rPr>
              <a:t>Frequenc</a:t>
            </a:r>
            <a:r>
              <a:rPr lang="en" sz="1600" i="1">
                <a:solidFill>
                  <a:srgbClr val="881A38"/>
                </a:solidFill>
                <a:latin typeface="Cambria"/>
                <a:ea typeface="Cambria"/>
                <a:cs typeface="Cambria"/>
                <a:sym typeface="Cambria"/>
              </a:rPr>
              <a:t>y</a:t>
            </a:r>
            <a:r>
              <a:rPr lang="en" sz="1600" i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of use had </a:t>
            </a:r>
            <a:r>
              <a:rPr lang="en" sz="1600" b="1" i="1">
                <a:solidFill>
                  <a:srgbClr val="881A38"/>
                </a:solidFill>
                <a:latin typeface="Cambria"/>
                <a:ea typeface="Cambria"/>
                <a:cs typeface="Cambria"/>
                <a:sym typeface="Cambria"/>
              </a:rPr>
              <a:t>no</a:t>
            </a:r>
            <a:r>
              <a:rPr lang="en" sz="1600" i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effect;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177079" y="3792005"/>
            <a:ext cx="20478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No App          Low       Med.     High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168273" y="4747452"/>
            <a:ext cx="21345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No App            Low       Med.     High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2816303" y="4743748"/>
            <a:ext cx="19896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No App         Low      Med.     High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2751618" y="2841629"/>
            <a:ext cx="2018700" cy="1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No App           Low       Med.   High</a:t>
            </a:r>
          </a:p>
        </p:txBody>
      </p:sp>
      <p:sp>
        <p:nvSpPr>
          <p:cNvPr id="187" name="Shape 187"/>
          <p:cNvSpPr/>
          <p:nvPr/>
        </p:nvSpPr>
        <p:spPr>
          <a:xfrm>
            <a:off x="5450487" y="3665010"/>
            <a:ext cx="3157199" cy="349800"/>
          </a:xfrm>
          <a:prstGeom prst="rect">
            <a:avLst/>
          </a:prstGeom>
          <a:noFill/>
          <a:ln w="15875" cap="flat" cmpd="sng">
            <a:solidFill>
              <a:srgbClr val="95373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4036039" y="3084838"/>
            <a:ext cx="178800" cy="20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grpSp>
        <p:nvGrpSpPr>
          <p:cNvPr id="189" name="Shape 189"/>
          <p:cNvGrpSpPr/>
          <p:nvPr/>
        </p:nvGrpSpPr>
        <p:grpSpPr>
          <a:xfrm>
            <a:off x="2790102" y="3795616"/>
            <a:ext cx="2047799" cy="184725"/>
            <a:chOff x="2790102" y="5060821"/>
            <a:chExt cx="2047799" cy="246300"/>
          </a:xfrm>
        </p:grpSpPr>
        <p:sp>
          <p:nvSpPr>
            <p:cNvPr id="190" name="Shape 190"/>
            <p:cNvSpPr txBox="1"/>
            <p:nvPr/>
          </p:nvSpPr>
          <p:spPr>
            <a:xfrm>
              <a:off x="2790102" y="5060821"/>
              <a:ext cx="2047799" cy="246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No App           Low       Med.    High</a:t>
              </a:r>
            </a:p>
          </p:txBody>
        </p:sp>
        <p:sp>
          <p:nvSpPr>
            <p:cNvPr id="191" name="Shape 191"/>
            <p:cNvSpPr/>
            <p:nvPr/>
          </p:nvSpPr>
          <p:spPr>
            <a:xfrm>
              <a:off x="3133394" y="5112401"/>
              <a:ext cx="1636800" cy="50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2" name="Shape 19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681998" y="1312861"/>
            <a:ext cx="1900799" cy="5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05668" y="1312862"/>
            <a:ext cx="1859700" cy="57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/>
          <p:nvPr/>
        </p:nvSpPr>
        <p:spPr>
          <a:xfrm>
            <a:off x="4590725" y="1227665"/>
            <a:ext cx="2060100" cy="740999"/>
          </a:xfrm>
          <a:prstGeom prst="rect">
            <a:avLst/>
          </a:prstGeom>
          <a:noFill/>
          <a:ln w="15875" cap="flat" cmpd="sng">
            <a:solidFill>
              <a:srgbClr val="95373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6267675" y="4162850"/>
            <a:ext cx="2340000" cy="74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292934"/>
                </a:solidFill>
              </a:rPr>
              <a:t>Privacy Tipping Points in Smartphones Privacy Preferences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292934"/>
                </a:solidFill>
              </a:rPr>
              <a:t>F Shih, I Liccardi, D Weitzner – Proceedings ACM CHI, 2015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3888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Privacy as Control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6675" y="2472625"/>
            <a:ext cx="2278425" cy="215424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4438025" y="368825"/>
            <a:ext cx="2061900" cy="111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Before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Users focused solely on the total number of permissions requested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 r="53563"/>
          <a:stretch/>
        </p:blipFill>
        <p:spPr>
          <a:xfrm>
            <a:off x="4241625" y="1320250"/>
            <a:ext cx="2420900" cy="3786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4">
            <a:alphaModFix/>
          </a:blip>
          <a:srcRect l="51262"/>
          <a:stretch/>
        </p:blipFill>
        <p:spPr>
          <a:xfrm>
            <a:off x="6567300" y="1321110"/>
            <a:ext cx="2540848" cy="378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6723100" y="380950"/>
            <a:ext cx="2109300" cy="9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After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Users now focused on number of permissions asking for personal data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06" name="Shape 2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275" y="1258249"/>
            <a:ext cx="2973000" cy="28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577275" y="4010725"/>
            <a:ext cx="3664200" cy="57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rgbClr val="222222"/>
                </a:solidFill>
                <a:highlight>
                  <a:srgbClr val="FFFFFF"/>
                </a:highlight>
              </a:rPr>
              <a:t>Zhang, Frances, Fuming Shih, and Daniel Weitzner. "No surprises: measuring intrusiveness of smartphone applications by detecting objective context deviations." </a:t>
            </a:r>
            <a:r>
              <a:rPr lang="en" sz="900" i="1">
                <a:solidFill>
                  <a:srgbClr val="222222"/>
                </a:solidFill>
                <a:highlight>
                  <a:srgbClr val="FFFFFF"/>
                </a:highlight>
              </a:rPr>
              <a:t>Proc.12th ACM workshop on Workshop on privacy in the electronic society</a:t>
            </a:r>
            <a:r>
              <a:rPr lang="en" sz="900">
                <a:solidFill>
                  <a:srgbClr val="222222"/>
                </a:solidFill>
                <a:highlight>
                  <a:srgbClr val="FFFFFF"/>
                </a:highlight>
              </a:rPr>
              <a:t>. ACM,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Privacy as Free Association</a:t>
            </a:r>
          </a:p>
        </p:txBody>
      </p:sp>
      <p:pic>
        <p:nvPicPr>
          <p:cNvPr id="213" name="Shape 2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954" r="5963"/>
          <a:stretch/>
        </p:blipFill>
        <p:spPr>
          <a:xfrm>
            <a:off x="936750" y="1212700"/>
            <a:ext cx="7270500" cy="329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"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Loss of Trust from Insecurity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2369100" y="1152475"/>
            <a:ext cx="3684900" cy="348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</a:rPr>
              <a:t>Challenge:</a:t>
            </a:r>
            <a:r>
              <a:rPr lang="en" sz="1400">
                <a:solidFill>
                  <a:schemeClr val="dk1"/>
                </a:solidFill>
              </a:rPr>
              <a:t> Law enforcement officials are again calling on technology designers to dumb down user’s Internet security to enable guaranteed access to all data and communications, even if encrypted. </a:t>
            </a:r>
          </a:p>
          <a:p>
            <a:pPr marL="457200" lvl="0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15 experts, including the world’s leading cryptographers show there are grave risks to building “exceptional access” systems for law enforcement.</a:t>
            </a:r>
          </a:p>
          <a:p>
            <a:pPr marL="457200" lvl="0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Once those back doors are available, all of our private communications become much more vulnerable to attack by malicious criminals and terrorists.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24975"/>
            <a:ext cx="2057400" cy="2667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22" name="Shape 222" descr="nyt-doormat-lede.jp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7900" y="1152476"/>
            <a:ext cx="3146100" cy="171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Insecurity = Market risk</a:t>
            </a:r>
          </a:p>
        </p:txBody>
      </p:sp>
      <p:pic>
        <p:nvPicPr>
          <p:cNvPr id="228" name="Shape 228" descr="email-made-in-germany.jpg"/>
          <p:cNvPicPr preferRelativeResize="0"/>
          <p:nvPr/>
        </p:nvPicPr>
        <p:blipFill rotWithShape="1">
          <a:blip r:embed="rId3">
            <a:alphaModFix/>
          </a:blip>
          <a:srcRect t="2794" b="2803"/>
          <a:stretch/>
        </p:blipFill>
        <p:spPr>
          <a:xfrm>
            <a:off x="1678650" y="1173650"/>
            <a:ext cx="57867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400">
                <a:solidFill>
                  <a:srgbClr val="DA0002"/>
                </a:solidFill>
              </a:rPr>
              <a:t>Market Necessity: Defend your users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257300"/>
            <a:ext cx="7772400" cy="343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2400">
                <a:solidFill>
                  <a:schemeClr val="accent1"/>
                </a:solidFill>
              </a:rPr>
              <a:t>Accountability</a:t>
            </a:r>
            <a:r>
              <a:rPr lang="en" sz="2400" i="0" u="none" strike="noStrike" cap="none">
                <a:solidFill>
                  <a:schemeClr val="accent1"/>
                </a:solidFill>
              </a:rPr>
              <a:t> Challenge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17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Shape 243" descr="judge-walton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1574" r="11567"/>
          <a:stretch/>
        </p:blipFill>
        <p:spPr>
          <a:xfrm>
            <a:off x="457199" y="1200150"/>
            <a:ext cx="3622800" cy="33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>
            <a:spLocks noGrp="1"/>
          </p:cNvSpPr>
          <p:nvPr>
            <p:ph type="body" idx="4294967295"/>
          </p:nvPr>
        </p:nvSpPr>
        <p:spPr>
          <a:xfrm>
            <a:off x="4755000" y="1272330"/>
            <a:ext cx="3931800" cy="353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“the court lacks the tools to independently verify how often the government’s surveillance breaks the court’s rules that aim to protect Americans’ privacy”</a:t>
            </a:r>
          </a:p>
          <a:p>
            <a:pPr lvl="0" algn="l" rtl="0">
              <a:lnSpc>
                <a:spcPct val="90000"/>
              </a:lnSpc>
              <a:spcBef>
                <a:spcPts val="0"/>
              </a:spcBef>
              <a:buNone/>
            </a:pPr>
            <a:endParaRPr sz="1700">
              <a:solidFill>
                <a:schemeClr val="dk2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700">
                <a:solidFill>
                  <a:schemeClr val="dk2"/>
                </a:solidFill>
              </a:rPr>
              <a:t>Judge Reggie B. Walton, Chief Judge, Foreign Intelligence Surveillance Court</a:t>
            </a:r>
          </a:p>
          <a:p>
            <a:pPr marR="0" lvl="0" algn="l" rtl="0">
              <a:spcBef>
                <a:spcPts val="400"/>
              </a:spcBef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Washington Post, August 15, 2013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 b="0">
                <a:solidFill>
                  <a:schemeClr val="dk1"/>
                </a:solidFill>
              </a:rPr>
              <a:t>18</a:t>
            </a:fld>
            <a:endParaRPr lang="en" sz="1300" b="0">
              <a:solidFill>
                <a:schemeClr val="dk1"/>
              </a:solidFill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4876800" y="12975"/>
            <a:ext cx="2743200" cy="21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Transparency without trust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2400"/>
              <a:t>Privacy as Accuracy and Accountability</a:t>
            </a:r>
          </a:p>
        </p:txBody>
      </p:sp>
      <p:pic>
        <p:nvPicPr>
          <p:cNvPr id="253" name="Shape 253" descr="cdc-660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8434" r="18434"/>
          <a:stretch/>
        </p:blipFill>
        <p:spPr>
          <a:xfrm>
            <a:off x="457200" y="1200150"/>
            <a:ext cx="3657600" cy="34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Fair Credit Reporting Act (1970):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308"/>
              </a:spcBef>
              <a:buClr>
                <a:schemeClr val="accent1"/>
              </a:buClr>
              <a:buSzPct val="81812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200818" algn="l" rtl="0">
              <a:lnSpc>
                <a:spcPct val="80000"/>
              </a:lnSpc>
              <a:spcBef>
                <a:spcPts val="31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must be told if information in your file has been used against you. </a:t>
            </a:r>
          </a:p>
          <a:p>
            <a:pPr marL="182880" marR="0" lvl="0" indent="-200818" algn="l" rtl="0">
              <a:lnSpc>
                <a:spcPct val="80000"/>
              </a:lnSpc>
              <a:spcBef>
                <a:spcPts val="31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find out what is in your file. </a:t>
            </a:r>
          </a:p>
          <a:p>
            <a:pPr marL="182880" marR="0" lvl="0" indent="-200818" algn="l" rtl="0">
              <a:lnSpc>
                <a:spcPct val="80000"/>
              </a:lnSpc>
              <a:spcBef>
                <a:spcPts val="31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are entitled to free reports if a person has taken adverse action against you because of information in a report; </a:t>
            </a:r>
          </a:p>
          <a:p>
            <a:pPr marL="182880" marR="0" lvl="0" indent="-200818" algn="l" rtl="0">
              <a:lnSpc>
                <a:spcPct val="80000"/>
              </a:lnSpc>
              <a:spcBef>
                <a:spcPts val="31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have a right to know your credit score. </a:t>
            </a:r>
          </a:p>
          <a:p>
            <a:pPr marL="182880" marR="0" lvl="0" indent="-200818" algn="l" rtl="0">
              <a:lnSpc>
                <a:spcPct val="80000"/>
              </a:lnSpc>
              <a:spcBef>
                <a:spcPts val="31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dispute inaccurate information with the consumer reporting agency. </a:t>
            </a:r>
          </a:p>
          <a:p>
            <a:pPr marL="182880" marR="0" lvl="0" indent="-200818" algn="l" rtl="0">
              <a:lnSpc>
                <a:spcPct val="80000"/>
              </a:lnSpc>
              <a:spcBef>
                <a:spcPts val="31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may seek damages from violators. 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 b="0">
                <a:solidFill>
                  <a:schemeClr val="dk1"/>
                </a:solidFill>
              </a:rPr>
              <a:t>19</a:t>
            </a:fld>
            <a:endParaRPr lang="en" sz="1300" b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Overview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How to think about privacy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Modern privacy: lessons from privacy UX research for Social Experience design goals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Privacy as control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Privacy as freedom of association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Privacy as Security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Privacy as accuracy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Privacy as accountability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Modern accountable systems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425" y="1257300"/>
            <a:ext cx="7163400" cy="33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/>
          <p:nvPr/>
        </p:nvSpPr>
        <p:spPr>
          <a:xfrm>
            <a:off x="4020266" y="2850813"/>
            <a:ext cx="3462300" cy="1722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92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4259050" y="2114968"/>
            <a:ext cx="3104100" cy="606600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rgbClr val="29293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i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“[Recipient,] Fred Agenti, is a member of 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i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Criminal Justice Agency…”</a:t>
            </a:r>
          </a:p>
        </p:txBody>
      </p:sp>
      <p:sp>
        <p:nvSpPr>
          <p:cNvPr id="265" name="Shape 265"/>
          <p:cNvSpPr/>
          <p:nvPr/>
        </p:nvSpPr>
        <p:spPr>
          <a:xfrm>
            <a:off x="901986" y="3453764"/>
            <a:ext cx="3462300" cy="1722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92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4676900" y="3731985"/>
            <a:ext cx="3104100" cy="773100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rgbClr val="29293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i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“Inquiry is about Robert B. Guy and is based on 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i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personally identifying characteristic…”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From UX </a:t>
            </a:r>
            <a:r>
              <a:rPr lang="en-US" sz="2400" dirty="0" smtClean="0"/>
              <a:t>→</a:t>
            </a:r>
            <a:r>
              <a:rPr lang="en" sz="2400" dirty="0" smtClean="0"/>
              <a:t> </a:t>
            </a:r>
            <a:r>
              <a:rPr lang="en" sz="2400" dirty="0"/>
              <a:t>SX: Guideposts for Privacy Design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287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Control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dirty="0"/>
              <a:t>Familiarity</a:t>
            </a:r>
          </a:p>
          <a:p>
            <a:pPr lvl="0" algn="ctr">
              <a:spcBef>
                <a:spcPts val="0"/>
              </a:spcBef>
              <a:buNone/>
            </a:pPr>
            <a:endParaRPr dirty="0"/>
          </a:p>
          <a:p>
            <a:pPr lvl="0" algn="ctr">
              <a:spcBef>
                <a:spcPts val="0"/>
              </a:spcBef>
              <a:buNone/>
            </a:pPr>
            <a:r>
              <a:rPr lang="en" dirty="0"/>
              <a:t>Accuracy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3" name="Shape 273"/>
          <p:cNvSpPr txBox="1">
            <a:spLocks noGrp="1"/>
          </p:cNvSpPr>
          <p:nvPr>
            <p:ph type="body" idx="2"/>
          </p:nvPr>
        </p:nvSpPr>
        <p:spPr>
          <a:xfrm>
            <a:off x="4692275" y="1200150"/>
            <a:ext cx="3994500" cy="287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Free Association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Security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"/>
              <a:t>Accountability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311700" y="1879575"/>
            <a:ext cx="8520600" cy="572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2400" i="0" u="none" strike="noStrike" cap="none">
                <a:solidFill>
                  <a:schemeClr val="accent1"/>
                </a:solidFill>
              </a:rPr>
              <a:t>Privacy ‘in the beginning’ </a:t>
            </a:r>
          </a:p>
        </p:txBody>
      </p:sp>
      <p:pic>
        <p:nvPicPr>
          <p:cNvPr id="90" name="Shape 90" descr="tent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0013" r="20013"/>
          <a:stretch/>
        </p:blipFill>
        <p:spPr>
          <a:xfrm>
            <a:off x="457200" y="1200150"/>
            <a:ext cx="4540800" cy="20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body" idx="4294967295"/>
          </p:nvPr>
        </p:nvSpPr>
        <p:spPr>
          <a:xfrm>
            <a:off x="5079400" y="1255025"/>
            <a:ext cx="3607500" cy="236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2400" b="0" i="0" u="none" strike="noStrike" cap="none" dirty="0" err="1">
                <a:solidFill>
                  <a:schemeClr val="dk1"/>
                </a:solidFill>
                <a:latin typeface="Arial Hebrew" charset="-79"/>
                <a:ea typeface="Arial Hebrew" charset="-79"/>
                <a:cs typeface="Arial Hebrew" charset="-79"/>
                <a:sym typeface="Arial"/>
              </a:rPr>
              <a:t>מַה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Arial Hebrew" charset="-79"/>
                <a:ea typeface="Arial Hebrew" charset="-79"/>
                <a:cs typeface="Arial Hebrew" charset="-79"/>
                <a:sym typeface="Arial"/>
              </a:rPr>
              <a:t> </a:t>
            </a:r>
            <a:r>
              <a:rPr lang="en" sz="2400" b="0" i="0" u="none" strike="noStrike" cap="none" dirty="0" err="1">
                <a:solidFill>
                  <a:schemeClr val="dk1"/>
                </a:solidFill>
                <a:latin typeface="Arial Hebrew" charset="-79"/>
                <a:ea typeface="Arial Hebrew" charset="-79"/>
                <a:cs typeface="Arial Hebrew" charset="-79"/>
                <a:sym typeface="Arial"/>
              </a:rPr>
              <a:t>ט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Arial Hebrew" charset="-79"/>
                <a:ea typeface="Arial Hebrew" charset="-79"/>
                <a:cs typeface="Arial Hebrew" charset="-79"/>
                <a:sym typeface="Arial"/>
              </a:rPr>
              <a:t>ֹּ</a:t>
            </a:r>
            <a:r>
              <a:rPr lang="en" sz="2400" b="0" i="0" u="none" strike="noStrike" cap="none" dirty="0" err="1">
                <a:solidFill>
                  <a:schemeClr val="dk1"/>
                </a:solidFill>
                <a:latin typeface="Arial Hebrew" charset="-79"/>
                <a:ea typeface="Arial Hebrew" charset="-79"/>
                <a:cs typeface="Arial Hebrew" charset="-79"/>
                <a:sym typeface="Arial"/>
              </a:rPr>
              <a:t>בו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Arial Hebrew" charset="-79"/>
                <a:ea typeface="Arial Hebrew" charset="-79"/>
                <a:cs typeface="Arial Hebrew" charset="-79"/>
                <a:sym typeface="Arial"/>
              </a:rPr>
              <a:t>ּ </a:t>
            </a:r>
            <a:r>
              <a:rPr lang="en" sz="2400" b="0" i="0" u="none" strike="noStrike" cap="none" dirty="0" err="1">
                <a:solidFill>
                  <a:schemeClr val="dk1"/>
                </a:solidFill>
                <a:latin typeface="Arial Hebrew" charset="-79"/>
                <a:ea typeface="Arial Hebrew" charset="-79"/>
                <a:cs typeface="Arial Hebrew" charset="-79"/>
                <a:sym typeface="Arial"/>
              </a:rPr>
              <a:t>אֹהָלֶיך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Arial Hebrew" charset="-79"/>
                <a:ea typeface="Arial Hebrew" charset="-79"/>
                <a:cs typeface="Arial Hebrew" charset="-79"/>
                <a:sym typeface="Arial"/>
              </a:rPr>
              <a:t>ָ </a:t>
            </a:r>
            <a:r>
              <a:rPr lang="en" sz="2400" b="0" i="0" u="none" strike="noStrike" cap="none" dirty="0" err="1">
                <a:solidFill>
                  <a:schemeClr val="dk1"/>
                </a:solidFill>
                <a:latin typeface="Arial Hebrew" charset="-79"/>
                <a:ea typeface="Arial Hebrew" charset="-79"/>
                <a:cs typeface="Arial Hebrew" charset="-79"/>
                <a:sym typeface="Arial"/>
              </a:rPr>
              <a:t>יַעֲקֹב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Arial Hebrew" charset="-79"/>
                <a:ea typeface="Arial Hebrew" charset="-79"/>
                <a:cs typeface="Arial Hebrew" charset="-79"/>
                <a:sym typeface="Arial"/>
              </a:rPr>
              <a:t> </a:t>
            </a:r>
            <a:r>
              <a:rPr lang="en" sz="2400" b="0" i="0" u="none" strike="noStrike" cap="none" dirty="0" err="1">
                <a:solidFill>
                  <a:schemeClr val="dk1"/>
                </a:solidFill>
                <a:latin typeface="Arial Hebrew" charset="-79"/>
                <a:ea typeface="Arial Hebrew" charset="-79"/>
                <a:cs typeface="Arial Hebrew" charset="-79"/>
                <a:sym typeface="Arial"/>
              </a:rPr>
              <a:t>מִש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Arial Hebrew" charset="-79"/>
                <a:ea typeface="Arial Hebrew" charset="-79"/>
                <a:cs typeface="Arial Hebrew" charset="-79"/>
                <a:sym typeface="Arial"/>
              </a:rPr>
              <a:t>ְׁ</a:t>
            </a:r>
            <a:r>
              <a:rPr lang="en" sz="2400" b="0" i="0" u="none" strike="noStrike" cap="none" dirty="0" err="1">
                <a:solidFill>
                  <a:schemeClr val="dk1"/>
                </a:solidFill>
                <a:latin typeface="Arial Hebrew" charset="-79"/>
                <a:ea typeface="Arial Hebrew" charset="-79"/>
                <a:cs typeface="Arial Hebrew" charset="-79"/>
                <a:sym typeface="Arial"/>
              </a:rPr>
              <a:t>כ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Arial Hebrew" charset="-79"/>
                <a:ea typeface="Arial Hebrew" charset="-79"/>
                <a:cs typeface="Arial Hebrew" charset="-79"/>
                <a:sym typeface="Arial"/>
              </a:rPr>
              <a:t>ְּ</a:t>
            </a:r>
            <a:r>
              <a:rPr lang="en" sz="2400" b="0" i="0" u="none" strike="noStrike" cap="none" dirty="0" err="1">
                <a:solidFill>
                  <a:schemeClr val="dk1"/>
                </a:solidFill>
                <a:latin typeface="Arial Hebrew" charset="-79"/>
                <a:ea typeface="Arial Hebrew" charset="-79"/>
                <a:cs typeface="Arial Hebrew" charset="-79"/>
                <a:sym typeface="Arial"/>
              </a:rPr>
              <a:t>נֹתֶיך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Arial Hebrew" charset="-79"/>
                <a:ea typeface="Arial Hebrew" charset="-79"/>
                <a:cs typeface="Arial Hebrew" charset="-79"/>
                <a:sym typeface="Arial"/>
              </a:rPr>
              <a:t>ָ </a:t>
            </a:r>
            <a:r>
              <a:rPr lang="en" sz="2400" b="0" i="0" u="none" strike="noStrike" cap="none" dirty="0" err="1">
                <a:solidFill>
                  <a:schemeClr val="dk1"/>
                </a:solidFill>
                <a:latin typeface="Arial Hebrew" charset="-79"/>
                <a:ea typeface="Arial Hebrew" charset="-79"/>
                <a:cs typeface="Arial Hebrew" charset="-79"/>
                <a:sym typeface="Arial"/>
              </a:rPr>
              <a:t>יִש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Arial Hebrew" charset="-79"/>
                <a:ea typeface="Arial Hebrew" charset="-79"/>
                <a:cs typeface="Arial Hebrew" charset="-79"/>
                <a:sym typeface="Arial"/>
              </a:rPr>
              <a:t>ְׂ</a:t>
            </a:r>
            <a:r>
              <a:rPr lang="en" sz="2400" b="0" i="0" u="none" strike="noStrike" cap="none" dirty="0" err="1">
                <a:solidFill>
                  <a:schemeClr val="dk1"/>
                </a:solidFill>
                <a:latin typeface="Arial Hebrew" charset="-79"/>
                <a:ea typeface="Arial Hebrew" charset="-79"/>
                <a:cs typeface="Arial Hebrew" charset="-79"/>
                <a:sym typeface="Arial"/>
              </a:rPr>
              <a:t>רָאֵל</a:t>
            </a:r>
            <a:endParaRPr lang="en" sz="2400" b="0" i="0" u="none" strike="noStrike" cap="none" dirty="0">
              <a:solidFill>
                <a:schemeClr val="dk1"/>
              </a:solidFill>
              <a:latin typeface="Arial Hebrew" charset="-79"/>
              <a:ea typeface="Arial Hebrew" charset="-79"/>
              <a:cs typeface="Arial Hebrew" charset="-79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Bala’am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“How lovely are your tents, Jacob, your settlements, Israel” (Num. 24:5)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 b="0">
                <a:solidFill>
                  <a:schemeClr val="dk1"/>
                </a:solidFill>
              </a:rPr>
              <a:t>3</a:t>
            </a:fld>
            <a:endParaRPr lang="en" sz="1300" b="0">
              <a:solidFill>
                <a:schemeClr val="dk1"/>
              </a:solidFill>
            </a:endParaRPr>
          </a:p>
        </p:txBody>
      </p:sp>
      <p:sp>
        <p:nvSpPr>
          <p:cNvPr id="93" name="Shape 93"/>
          <p:cNvSpPr/>
          <p:nvPr/>
        </p:nvSpPr>
        <p:spPr>
          <a:xfrm>
            <a:off x="507400" y="3620775"/>
            <a:ext cx="8049300" cy="9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Rashi: “For he saw that the entrances were not facing each other”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2400">
                <a:solidFill>
                  <a:schemeClr val="accent1"/>
                </a:solidFill>
              </a:rPr>
              <a:t>Privacy as </a:t>
            </a:r>
            <a:r>
              <a:rPr lang="en" sz="2400" i="0" u="none" strike="noStrike" cap="none">
                <a:solidFill>
                  <a:schemeClr val="accent1"/>
                </a:solidFill>
              </a:rPr>
              <a:t>Architectural guidance 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Rashi: “For he saw that the entrances were not facing each other.”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Mishnah: </a:t>
            </a:r>
            <a:r>
              <a:rPr lang="en" sz="2400" b="0" i="0" u="none" strike="noStrike" cap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In a courtyard which he shares with others, a man should not build a door facing another person’s door nor a window facing another person’s window. </a:t>
            </a: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it is small he should not enlarge it…..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"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2400" i="0" u="none" strike="noStrike" cap="none">
                <a:solidFill>
                  <a:schemeClr val="accent1"/>
                </a:solidFill>
              </a:rPr>
              <a:t>Limits on State authority to intrude on the individual</a:t>
            </a:r>
          </a:p>
        </p:txBody>
      </p:sp>
      <p:pic>
        <p:nvPicPr>
          <p:cNvPr id="107" name="Shape 107" descr="Coat_of_Arms_of_England_(1660-1689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7198" r="7207"/>
          <a:stretch/>
        </p:blipFill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1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SIR EDWARD COKE:</a:t>
            </a:r>
          </a:p>
          <a:p>
            <a:pPr marL="0" marR="0" lvl="0" indent="0" algn="l" rtl="0">
              <a:lnSpc>
                <a:spcPct val="80000"/>
              </a:lnSpc>
              <a:spcBef>
                <a:spcPts val="35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1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“That the </a:t>
            </a:r>
            <a:r>
              <a:rPr lang="en" sz="175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house of everyone is to him as his castle </a:t>
            </a:r>
            <a:r>
              <a:rPr lang="en" sz="1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fortress, as well for his defence against injury and violence, as for his repose”</a:t>
            </a:r>
          </a:p>
          <a:p>
            <a:pPr marL="0" marR="0" lvl="0" indent="0" algn="l" rtl="0">
              <a:lnSpc>
                <a:spcPct val="80000"/>
              </a:lnSpc>
              <a:spcBef>
                <a:spcPts val="35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1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5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“That in all cases when the King is party, the sheriff (if the doors be not open) may break [into] the party's house, either to arrest him or to do other execution of the King's process, if otherwise he cannot enter. But before be breaks [into] it, he ought to signify the cause of his coming and to make request to open the doors. </a:t>
            </a:r>
          </a:p>
          <a:p>
            <a:pPr marL="0" marR="0" lvl="0" indent="0" algn="l" rtl="0">
              <a:lnSpc>
                <a:spcPct val="80000"/>
              </a:lnSpc>
              <a:spcBef>
                <a:spcPts val="33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Semayne's Case</a:t>
            </a: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COURT OF KING'S BENCH</a:t>
            </a:r>
            <a:b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ER Rep 62</a:t>
            </a:r>
            <a:b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Michaelmas Term, 1604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350"/>
              </a:spcBef>
              <a:buClr>
                <a:schemeClr val="accent1"/>
              </a:buClr>
              <a:buSzPct val="82638"/>
              <a:buFont typeface="Arial"/>
              <a:buNone/>
            </a:pPr>
            <a:endParaRPr sz="1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 b="0">
                <a:solidFill>
                  <a:schemeClr val="dk1"/>
                </a:solidFill>
              </a:rPr>
              <a:t>5</a:t>
            </a:fld>
            <a:endParaRPr lang="en" sz="1300" b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2400" i="0" u="none" strike="noStrike" cap="none">
                <a:solidFill>
                  <a:schemeClr val="accent1"/>
                </a:solidFill>
              </a:rPr>
              <a:t>Does privacy mean being alone?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“The makers of our Constitution undertook to secure conditions favorable to the pursuit of happiness….They conferred, as against the government, </a:t>
            </a:r>
            <a:r>
              <a:rPr lang="en" sz="2400" b="0" i="0" u="none" strike="noStrike" cap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the right to be let alone - the most comprehensive of rights and the right most valued by civilized men.</a:t>
            </a: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6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2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1" indent="-7620" algn="l" rtl="0">
              <a:lnSpc>
                <a:spcPct val="80000"/>
              </a:lnSpc>
              <a:spcBef>
                <a:spcPts val="27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OLMSTEAD v. U.S., 277 U.S. 438 (1928)(Brandeis dissenting)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 b="0">
                <a:solidFill>
                  <a:schemeClr val="dk1"/>
                </a:solidFill>
              </a:rPr>
              <a:t>6</a:t>
            </a:fld>
            <a:endParaRPr lang="en" sz="1300" b="0">
              <a:solidFill>
                <a:schemeClr val="dk1"/>
              </a:solidFill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609600" y="40005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2400" i="0" u="none" strike="noStrike" cap="none">
                <a:solidFill>
                  <a:schemeClr val="accent1"/>
                </a:solidFill>
              </a:rPr>
              <a:t>Or, working together?</a:t>
            </a:r>
          </a:p>
        </p:txBody>
      </p:sp>
      <p:pic>
        <p:nvPicPr>
          <p:cNvPr id="125" name="Shape 125" descr="naacp-rally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5953" r="15953"/>
          <a:stretch/>
        </p:blipFill>
        <p:spPr>
          <a:xfrm>
            <a:off x="457200" y="1200150"/>
            <a:ext cx="3594900" cy="335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Court has recognized the vital relationship between freedom to associate and privacy in one's associations…. </a:t>
            </a:r>
            <a:r>
              <a:rPr lang="en" sz="1800" b="0" i="0" u="none" strike="noStrike" cap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Inviolability of privacy in group association may in many circumstances be indispensable to preservation of freedom of association</a:t>
            </a: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particularly where a group espouses dissident beliefs. </a:t>
            </a:r>
          </a:p>
          <a:p>
            <a:pPr marL="0" marR="0" lvl="0" indent="0" algn="l" rtl="0">
              <a:lnSpc>
                <a:spcPct val="80000"/>
              </a:lnSpc>
              <a:spcBef>
                <a:spcPts val="357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NAACP v. Patterson - 357 U.S. 449 (1958)</a:t>
            </a:r>
          </a:p>
          <a:p>
            <a:pPr marL="182880" marR="0" lvl="0" indent="-182880" algn="l" rtl="0">
              <a:lnSpc>
                <a:spcPct val="80000"/>
              </a:lnSpc>
              <a:spcBef>
                <a:spcPts val="476"/>
              </a:spcBef>
              <a:buClr>
                <a:schemeClr val="accent1"/>
              </a:buClr>
              <a:buSzPct val="84291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 b="0">
                <a:solidFill>
                  <a:schemeClr val="dk1"/>
                </a:solidFill>
              </a:rPr>
              <a:t>7</a:t>
            </a:fld>
            <a:endParaRPr lang="en" sz="1300" b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2400" i="0" u="none" strike="noStrike" cap="none">
                <a:solidFill>
                  <a:schemeClr val="accent1"/>
                </a:solidFill>
              </a:rPr>
              <a:t>Modern privacy begins in the mainframe era</a:t>
            </a:r>
          </a:p>
        </p:txBody>
      </p:sp>
      <p:pic>
        <p:nvPicPr>
          <p:cNvPr id="134" name="Shape 134" descr="cdc-660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8434" r="18434"/>
          <a:stretch/>
        </p:blipFill>
        <p:spPr>
          <a:xfrm>
            <a:off x="457200" y="1200150"/>
            <a:ext cx="3607500" cy="336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Fair Information Practice Principles: (FIPPs)</a:t>
            </a:r>
          </a:p>
          <a:p>
            <a:pPr marL="514350" marR="0" lvl="0" indent="-488315" algn="l" rtl="0">
              <a:spcBef>
                <a:spcPts val="520"/>
              </a:spcBef>
              <a:buClr>
                <a:schemeClr val="accent1"/>
              </a:buClr>
              <a:buSzPct val="100000"/>
              <a:buFont typeface="Noto Symbol"/>
              <a:buAutoNum type="arabicPlain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Collection Limitation</a:t>
            </a:r>
          </a:p>
          <a:p>
            <a:pPr marL="514350" marR="0" lvl="0" indent="-488315" algn="l" rtl="0">
              <a:spcBef>
                <a:spcPts val="520"/>
              </a:spcBef>
              <a:buClr>
                <a:schemeClr val="accent1"/>
              </a:buClr>
              <a:buSzPct val="100000"/>
              <a:buFont typeface="Noto Symbol"/>
              <a:buAutoNum type="arabicPlain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Quality</a:t>
            </a:r>
          </a:p>
          <a:p>
            <a:pPr marL="514350" marR="0" lvl="0" indent="-488315" algn="l" rtl="0">
              <a:spcBef>
                <a:spcPts val="520"/>
              </a:spcBef>
              <a:buClr>
                <a:schemeClr val="accent1"/>
              </a:buClr>
              <a:buSzPct val="100000"/>
              <a:buFont typeface="Noto Symbol"/>
              <a:buAutoNum type="arabicPlain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Purpose Specification </a:t>
            </a:r>
          </a:p>
          <a:p>
            <a:pPr marL="514350" marR="0" lvl="0" indent="-488315" algn="l" rtl="0">
              <a:spcBef>
                <a:spcPts val="520"/>
              </a:spcBef>
              <a:buClr>
                <a:schemeClr val="accent1"/>
              </a:buClr>
              <a:buSzPct val="100000"/>
              <a:buFont typeface="Noto Symbol"/>
              <a:buAutoNum type="arabicPlain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Limitation </a:t>
            </a:r>
          </a:p>
          <a:p>
            <a:pPr marL="514350" marR="0" lvl="0" indent="-488315" algn="l" rtl="0">
              <a:spcBef>
                <a:spcPts val="520"/>
              </a:spcBef>
              <a:buClr>
                <a:schemeClr val="accent1"/>
              </a:buClr>
              <a:buSzPct val="100000"/>
              <a:buFont typeface="Noto Symbol"/>
              <a:buAutoNum type="arabicPlain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Security Safeguards </a:t>
            </a:r>
          </a:p>
          <a:p>
            <a:pPr marL="514350" marR="0" lvl="0" indent="-488315" algn="l" rtl="0">
              <a:spcBef>
                <a:spcPts val="520"/>
              </a:spcBef>
              <a:buClr>
                <a:schemeClr val="accent1"/>
              </a:buClr>
              <a:buSzPct val="100000"/>
              <a:buFont typeface="Noto Symbol"/>
              <a:buAutoNum type="arabicPlain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Openness </a:t>
            </a:r>
          </a:p>
          <a:p>
            <a:pPr marL="514350" marR="0" lvl="0" indent="-488315" algn="l" rtl="0">
              <a:spcBef>
                <a:spcPts val="520"/>
              </a:spcBef>
              <a:buClr>
                <a:schemeClr val="accent1"/>
              </a:buClr>
              <a:buSzPct val="100000"/>
              <a:buFont typeface="Noto Symbol"/>
              <a:buAutoNum type="arabicPlain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 Participation</a:t>
            </a:r>
          </a:p>
          <a:p>
            <a:pPr marL="514350" marR="0" lvl="0" indent="-488315" algn="l" rtl="0">
              <a:spcBef>
                <a:spcPts val="520"/>
              </a:spcBef>
              <a:buClr>
                <a:schemeClr val="accent1"/>
              </a:buClr>
              <a:buSzPct val="100000"/>
              <a:buFont typeface="Noto Symbol"/>
              <a:buAutoNum type="arabicPlain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Accountability 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 b="0">
                <a:solidFill>
                  <a:schemeClr val="dk1"/>
                </a:solidFill>
              </a:rPr>
              <a:t>8</a:t>
            </a:fld>
            <a:endParaRPr lang="en" sz="1300" b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2400">
                <a:solidFill>
                  <a:schemeClr val="accent1"/>
                </a:solidFill>
              </a:rPr>
              <a:t>D</a:t>
            </a:r>
            <a:r>
              <a:rPr lang="en" sz="2400" i="0" u="none" strike="noStrike" cap="none">
                <a:solidFill>
                  <a:schemeClr val="accent1"/>
                </a:solidFill>
              </a:rPr>
              <a:t>etour: traditional computer science </a:t>
            </a:r>
            <a:r>
              <a:rPr lang="en" sz="2400">
                <a:solidFill>
                  <a:schemeClr val="accent1"/>
                </a:solidFill>
              </a:rPr>
              <a:t>view of</a:t>
            </a:r>
            <a:r>
              <a:rPr lang="en" sz="2400" i="0" u="none" strike="noStrike" cap="none">
                <a:solidFill>
                  <a:schemeClr val="accent1"/>
                </a:solidFill>
              </a:rPr>
              <a:t> privacy 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Privacy is the claim of individuals, groups, or institutions to determine for themselves when, how, and to what extent information about them i</a:t>
            </a:r>
            <a:r>
              <a:rPr lang="en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communicated to </a:t>
            </a: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others.</a:t>
            </a:r>
          </a:p>
        </p:txBody>
      </p:sp>
      <p:pic>
        <p:nvPicPr>
          <p:cNvPr id="144" name="Shape 144" descr="httpsBrowserL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650" y="3685025"/>
            <a:ext cx="21843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 descr="180px-RSA-SecurID-Toke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7650" y="3530650"/>
            <a:ext cx="2438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2489500" y="2715425"/>
            <a:ext cx="4584600" cy="96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Alan Westin, Privacy and Freedom (1967)</a:t>
            </a:r>
            <a:b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Jerry Salzer/Mike Schroeder (CACM 1974)</a:t>
            </a:r>
            <a:r>
              <a:rPr lang="en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"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 b="0">
                <a:solidFill>
                  <a:schemeClr val="dk1"/>
                </a:solidFill>
              </a:rPr>
              <a:t>9</a:t>
            </a:fld>
            <a:endParaRPr lang="en" sz="1300" b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1277</Words>
  <Application>Microsoft Macintosh PowerPoint</Application>
  <PresentationFormat>On-screen Show (16:9)</PresentationFormat>
  <Paragraphs>156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 Hebrew</vt:lpstr>
      <vt:lpstr>Calibri</vt:lpstr>
      <vt:lpstr>Cambria</vt:lpstr>
      <vt:lpstr>Noto Symbol</vt:lpstr>
      <vt:lpstr>Times New Roman</vt:lpstr>
      <vt:lpstr>Arial</vt:lpstr>
      <vt:lpstr>swiss</vt:lpstr>
      <vt:lpstr>From UX to SX (Social Experience):  Privacy research lessons for the data-intensive public sphere</vt:lpstr>
      <vt:lpstr>Overview</vt:lpstr>
      <vt:lpstr>Privacy ‘in the beginning’ </vt:lpstr>
      <vt:lpstr>Privacy as Architectural guidance </vt:lpstr>
      <vt:lpstr>Limits on State authority to intrude on the individual</vt:lpstr>
      <vt:lpstr>Does privacy mean being alone?</vt:lpstr>
      <vt:lpstr>Or, working together?</vt:lpstr>
      <vt:lpstr>Modern privacy begins in the mainframe era</vt:lpstr>
      <vt:lpstr>Detour: traditional computer science view of privacy </vt:lpstr>
      <vt:lpstr>Detour - in poetry</vt:lpstr>
      <vt:lpstr>Modern Approaches to Privacy - seek sources of trust</vt:lpstr>
      <vt:lpstr>Privacy as familiarity</vt:lpstr>
      <vt:lpstr>Privacy as Control</vt:lpstr>
      <vt:lpstr>Privacy as Free Association</vt:lpstr>
      <vt:lpstr>Loss of Trust from Insecurity</vt:lpstr>
      <vt:lpstr>Insecurity = Market risk</vt:lpstr>
      <vt:lpstr>Market Necessity: Defend your users</vt:lpstr>
      <vt:lpstr>Accountability Challenge</vt:lpstr>
      <vt:lpstr>Privacy as Accuracy and Accountability</vt:lpstr>
      <vt:lpstr>Modern accountable systems</vt:lpstr>
      <vt:lpstr>From UX → SX: Guideposts for Privacy Design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UX to SX (Social Experience):  Privacy research lessons for the data-intensive public sphere</dc:title>
  <cp:lastModifiedBy>Daniel Weitzner</cp:lastModifiedBy>
  <cp:revision>2</cp:revision>
  <dcterms:modified xsi:type="dcterms:W3CDTF">2017-05-11T12:17:14Z</dcterms:modified>
</cp:coreProperties>
</file>