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6" r:id="rId2"/>
    <p:sldId id="257" r:id="rId3"/>
    <p:sldId id="259" r:id="rId4"/>
    <p:sldId id="260" r:id="rId5"/>
    <p:sldId id="261" r:id="rId6"/>
    <p:sldId id="262" r:id="rId7"/>
    <p:sldId id="263"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BC0"/>
    <a:srgbClr val="E9EBE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3"/>
    <p:restoredTop sz="84066"/>
  </p:normalViewPr>
  <p:slideViewPr>
    <p:cSldViewPr snapToGrid="0" snapToObjects="1">
      <p:cViewPr varScale="1">
        <p:scale>
          <a:sx n="105" d="100"/>
          <a:sy n="105" d="100"/>
        </p:scale>
        <p:origin x="824" y="200"/>
      </p:cViewPr>
      <p:guideLst/>
    </p:cSldViewPr>
  </p:slideViewPr>
  <p:notesTextViewPr>
    <p:cViewPr>
      <p:scale>
        <a:sx n="1" d="1"/>
        <a:sy n="1" d="1"/>
      </p:scale>
      <p:origin x="0" y="0"/>
    </p:cViewPr>
  </p:notesTextViewPr>
  <p:notesViewPr>
    <p:cSldViewPr snapToGrid="0" snapToObjects="1">
      <p:cViewPr varScale="1">
        <p:scale>
          <a:sx n="96" d="100"/>
          <a:sy n="96" d="100"/>
        </p:scale>
        <p:origin x="3672" y="168"/>
      </p:cViewPr>
      <p:guideLst/>
    </p:cSldViewPr>
  </p:notes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685800" y="328060"/>
            <a:ext cx="3965713" cy="2230714"/>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799" y="2928731"/>
            <a:ext cx="5794513" cy="5756482"/>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E77428-002D-AB45-A367-70A25AC29285}" type="slidenum">
              <a:rPr lang="en-US" smtClean="0"/>
              <a:t>‹#›</a:t>
            </a:fld>
            <a:endParaRPr lang="en-US"/>
          </a:p>
        </p:txBody>
      </p:sp>
    </p:spTree>
    <p:extLst>
      <p:ext uri="{BB962C8B-B14F-4D97-AF65-F5344CB8AC3E}">
        <p14:creationId xmlns:p14="http://schemas.microsoft.com/office/powerpoint/2010/main" val="19480995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2928731"/>
            <a:ext cx="5486400" cy="5756482"/>
          </a:xfrm>
        </p:spPr>
        <p:txBody>
          <a:bodyPr/>
          <a:lstStyle/>
          <a:p>
            <a:pPr marL="171450" indent="-171450">
              <a:buFont typeface="Arial" charset="0"/>
              <a:buChar char="•"/>
            </a:pPr>
            <a:r>
              <a:rPr lang="en-US" dirty="0" smtClean="0"/>
              <a:t>Thesis: </a:t>
            </a:r>
            <a:r>
              <a:rPr lang="en-US" sz="1200" b="0" i="0" kern="1200" dirty="0" smtClean="0">
                <a:solidFill>
                  <a:schemeClr val="tx1"/>
                </a:solidFill>
                <a:effectLst/>
                <a:latin typeface="+mn-lt"/>
                <a:ea typeface="+mn-ea"/>
                <a:cs typeface="+mn-cs"/>
              </a:rPr>
              <a:t>public agencies can nurture and protect the public interest through the platforms they build.</a:t>
            </a:r>
            <a:endParaRPr lang="en-US" dirty="0"/>
          </a:p>
        </p:txBody>
      </p:sp>
      <p:sp>
        <p:nvSpPr>
          <p:cNvPr id="4" name="Slide Number Placeholder 3"/>
          <p:cNvSpPr>
            <a:spLocks noGrp="1"/>
          </p:cNvSpPr>
          <p:nvPr>
            <p:ph type="sldNum" sz="quarter" idx="10"/>
          </p:nvPr>
        </p:nvSpPr>
        <p:spPr/>
        <p:txBody>
          <a:bodyPr/>
          <a:lstStyle/>
          <a:p>
            <a:fld id="{DCE77428-002D-AB45-A367-70A25AC29285}" type="slidenum">
              <a:rPr lang="en-US" smtClean="0"/>
              <a:t>1</a:t>
            </a:fld>
            <a:endParaRPr lang="en-US"/>
          </a:p>
        </p:txBody>
      </p:sp>
    </p:spTree>
    <p:extLst>
      <p:ext uri="{BB962C8B-B14F-4D97-AF65-F5344CB8AC3E}">
        <p14:creationId xmlns:p14="http://schemas.microsoft.com/office/powerpoint/2010/main" val="3469219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charset="0"/>
              <a:buChar char="•"/>
            </a:pPr>
            <a:r>
              <a:rPr lang="en-US" sz="1200" kern="1200" dirty="0" smtClean="0">
                <a:solidFill>
                  <a:schemeClr val="tx1"/>
                </a:solidFill>
                <a:effectLst/>
                <a:latin typeface="+mn-lt"/>
                <a:ea typeface="+mn-ea"/>
                <a:cs typeface="+mn-cs"/>
              </a:rPr>
              <a:t>Me: CTO at the the MBTA </a:t>
            </a:r>
            <a:r>
              <a:rPr lang="mr-IN" sz="1200" kern="1200" dirty="0" smtClean="0">
                <a:solidFill>
                  <a:schemeClr val="tx1"/>
                </a:solidFill>
                <a:effectLst/>
                <a:latin typeface="+mn-lt"/>
                <a:ea typeface="+mn-ea"/>
                <a:cs typeface="+mn-cs"/>
              </a:rPr>
              <a:t>–</a:t>
            </a:r>
            <a:r>
              <a:rPr lang="en-US" sz="1200" kern="1200" baseline="0" dirty="0" smtClean="0">
                <a:solidFill>
                  <a:schemeClr val="tx1"/>
                </a:solidFill>
                <a:effectLst/>
                <a:latin typeface="+mn-lt"/>
                <a:ea typeface="+mn-ea"/>
                <a:cs typeface="+mn-cs"/>
              </a:rPr>
              <a:t> been there for a little more than a year.</a:t>
            </a:r>
            <a:endParaRPr lang="en-US" sz="1200" kern="1200" dirty="0" smtClean="0">
              <a:solidFill>
                <a:schemeClr val="tx1"/>
              </a:solidFill>
              <a:effectLst/>
              <a:latin typeface="+mn-lt"/>
              <a:ea typeface="+mn-ea"/>
              <a:cs typeface="+mn-cs"/>
            </a:endParaRPr>
          </a:p>
          <a:p>
            <a:pPr marL="171450" indent="-171450">
              <a:buFont typeface="Arial" charset="0"/>
              <a:buChar char="•"/>
            </a:pPr>
            <a:r>
              <a:rPr lang="en-US" sz="1200" kern="1200" dirty="0" smtClean="0">
                <a:solidFill>
                  <a:schemeClr val="tx1"/>
                </a:solidFill>
                <a:effectLst/>
                <a:latin typeface="+mn-lt"/>
                <a:ea typeface="+mn-ea"/>
                <a:cs typeface="+mn-cs"/>
              </a:rPr>
              <a:t>Was, CTO + Chief Scientist @ </a:t>
            </a:r>
            <a:r>
              <a:rPr lang="en-US" sz="1200" kern="1200" dirty="0" err="1" smtClean="0">
                <a:solidFill>
                  <a:schemeClr val="tx1"/>
                </a:solidFill>
                <a:effectLst/>
                <a:latin typeface="+mn-lt"/>
                <a:ea typeface="+mn-ea"/>
                <a:cs typeface="+mn-cs"/>
              </a:rPr>
              <a:t>Bridj</a:t>
            </a:r>
            <a:r>
              <a:rPr lang="en-US" sz="1200" kern="1200" dirty="0" smtClean="0">
                <a:solidFill>
                  <a:schemeClr val="tx1"/>
                </a:solidFill>
                <a:effectLst/>
                <a:latin typeface="+mn-lt"/>
                <a:ea typeface="+mn-ea"/>
                <a:cs typeface="+mn-cs"/>
              </a:rPr>
              <a:t> </a:t>
            </a:r>
          </a:p>
          <a:p>
            <a:pPr marL="171450" indent="-171450">
              <a:buFont typeface="Arial" charset="0"/>
              <a:buChar char="•"/>
            </a:pPr>
            <a:r>
              <a:rPr lang="en-US" sz="1200" kern="1200" dirty="0" smtClean="0">
                <a:solidFill>
                  <a:schemeClr val="tx1"/>
                </a:solidFill>
                <a:effectLst/>
                <a:latin typeface="+mn-lt"/>
                <a:ea typeface="+mn-ea"/>
                <a:cs typeface="+mn-cs"/>
              </a:rPr>
              <a:t>My role is new at the MBTA.  I get to play with all the stuff that touches customers.</a:t>
            </a:r>
          </a:p>
          <a:p>
            <a:pPr marL="171450" indent="-171450">
              <a:buFont typeface="Arial" charset="0"/>
              <a:buChar char="•"/>
            </a:pPr>
            <a:r>
              <a:rPr lang="en-US" sz="1200" kern="1200" dirty="0" smtClean="0">
                <a:solidFill>
                  <a:schemeClr val="tx1"/>
                </a:solidFill>
                <a:effectLst/>
                <a:latin typeface="+mn-lt"/>
                <a:ea typeface="+mn-ea"/>
                <a:cs typeface="+mn-cs"/>
              </a:rPr>
              <a:t>What do I do: I buy things.</a:t>
            </a:r>
            <a:r>
              <a:rPr lang="en-US" sz="1200" kern="1200" baseline="0" dirty="0" smtClean="0">
                <a:solidFill>
                  <a:schemeClr val="tx1"/>
                </a:solidFill>
                <a:effectLst/>
                <a:latin typeface="+mn-lt"/>
                <a:ea typeface="+mn-ea"/>
                <a:cs typeface="+mn-cs"/>
              </a:rPr>
              <a:t>  </a:t>
            </a:r>
          </a:p>
          <a:p>
            <a:pPr marL="171450" indent="-171450">
              <a:buFont typeface="Arial" charset="0"/>
              <a:buChar char="•"/>
            </a:pPr>
            <a:r>
              <a:rPr lang="en-US" sz="1200" kern="1200" baseline="0" dirty="0" smtClean="0">
                <a:solidFill>
                  <a:schemeClr val="tx1"/>
                </a:solidFill>
                <a:effectLst/>
                <a:latin typeface="+mn-lt"/>
                <a:ea typeface="+mn-ea"/>
                <a:cs typeface="+mn-cs"/>
              </a:rPr>
              <a:t>A little less flippant: I spend my time figuring out how to make our customers journeys suck a little less through technology quickly, and how to make sure we create an environment that will be able to make them a whole lot better in the long run</a:t>
            </a:r>
          </a:p>
          <a:p>
            <a:pPr marL="171450" indent="-171450">
              <a:buFont typeface="Arial" charset="0"/>
              <a:buChar char="•"/>
            </a:pPr>
            <a:r>
              <a:rPr lang="en-US" sz="1200" kern="1200" baseline="0" dirty="0" smtClean="0">
                <a:solidFill>
                  <a:schemeClr val="tx1"/>
                </a:solidFill>
                <a:effectLst/>
                <a:latin typeface="+mn-lt"/>
                <a:ea typeface="+mn-ea"/>
                <a:cs typeface="+mn-cs"/>
              </a:rPr>
              <a:t>It</a:t>
            </a:r>
            <a:r>
              <a:rPr lang="mr-IN" sz="1200" kern="1200" baseline="0" dirty="0" smtClean="0">
                <a:solidFill>
                  <a:schemeClr val="tx1"/>
                </a:solidFill>
                <a:effectLst/>
                <a:latin typeface="+mn-lt"/>
                <a:ea typeface="+mn-ea"/>
                <a:cs typeface="+mn-cs"/>
              </a:rPr>
              <a:t>’</a:t>
            </a:r>
            <a:r>
              <a:rPr lang="en-US" sz="1200" kern="1200" baseline="0" dirty="0" smtClean="0">
                <a:solidFill>
                  <a:schemeClr val="tx1"/>
                </a:solidFill>
                <a:effectLst/>
                <a:latin typeface="+mn-lt"/>
                <a:ea typeface="+mn-ea"/>
                <a:cs typeface="+mn-cs"/>
              </a:rPr>
              <a:t>s a big organization: 6500 or so people.  Most of them are operations or maintenance.  Its an operating culture.</a:t>
            </a:r>
          </a:p>
          <a:p>
            <a:pPr marL="171450" indent="-171450">
              <a:buFont typeface="Arial" charset="0"/>
              <a:buChar char="•"/>
            </a:pPr>
            <a:r>
              <a:rPr lang="en-US" sz="1200" kern="1200" baseline="0" dirty="0" smtClean="0">
                <a:solidFill>
                  <a:schemeClr val="tx1"/>
                </a:solidFill>
                <a:effectLst/>
                <a:latin typeface="+mn-lt"/>
                <a:ea typeface="+mn-ea"/>
                <a:cs typeface="+mn-cs"/>
              </a:rPr>
              <a:t>The MBTA has been around in some form or another from when it was private more than 150 years ago.  We still run some of the same routes.  My point is that things change slowly.</a:t>
            </a:r>
            <a:endParaRPr lang="en-US" sz="1200" kern="1200" dirty="0" smtClean="0">
              <a:solidFill>
                <a:schemeClr val="tx1"/>
              </a:solidFill>
              <a:effectLst/>
              <a:latin typeface="+mn-lt"/>
              <a:ea typeface="+mn-ea"/>
              <a:cs typeface="+mn-cs"/>
            </a:endParaRPr>
          </a:p>
          <a:p>
            <a:pPr marL="171450" indent="-171450">
              <a:buFont typeface="Arial" charset="0"/>
              <a:buChar char="•"/>
            </a:pPr>
            <a:r>
              <a:rPr lang="en-US" sz="1200" kern="1200" dirty="0" smtClean="0">
                <a:solidFill>
                  <a:schemeClr val="tx1"/>
                </a:solidFill>
                <a:effectLst/>
                <a:latin typeface="+mn-lt"/>
                <a:ea typeface="+mn-ea"/>
                <a:cs typeface="+mn-cs"/>
              </a:rPr>
              <a:t>So, when I say what I think our role is, its</a:t>
            </a:r>
            <a:r>
              <a:rPr lang="en-US" sz="1200" kern="1200" baseline="0" dirty="0" smtClean="0">
                <a:solidFill>
                  <a:schemeClr val="tx1"/>
                </a:solidFill>
                <a:effectLst/>
                <a:latin typeface="+mn-lt"/>
                <a:ea typeface="+mn-ea"/>
                <a:cs typeface="+mn-cs"/>
              </a:rPr>
              <a:t> sounds anodyne, but don</a:t>
            </a:r>
            <a:r>
              <a:rPr lang="mr-IN" sz="1200" kern="1200" baseline="0" dirty="0" smtClean="0">
                <a:solidFill>
                  <a:schemeClr val="tx1"/>
                </a:solidFill>
                <a:effectLst/>
                <a:latin typeface="+mn-lt"/>
                <a:ea typeface="+mn-ea"/>
                <a:cs typeface="+mn-cs"/>
              </a:rPr>
              <a:t>’</a:t>
            </a:r>
            <a:r>
              <a:rPr lang="en-US" sz="1200" kern="1200" baseline="0" dirty="0" smtClean="0">
                <a:solidFill>
                  <a:schemeClr val="tx1"/>
                </a:solidFill>
                <a:effectLst/>
                <a:latin typeface="+mn-lt"/>
                <a:ea typeface="+mn-ea"/>
                <a:cs typeface="+mn-cs"/>
              </a:rPr>
              <a:t>t think its not controversial</a:t>
            </a:r>
          </a:p>
          <a:p>
            <a:pPr marL="171450" indent="-171450">
              <a:buFont typeface="Arial" charset="0"/>
              <a:buChar char="•"/>
            </a:pPr>
            <a:r>
              <a:rPr lang="en-US" sz="1200" kern="1200" baseline="0" dirty="0" smtClean="0">
                <a:solidFill>
                  <a:schemeClr val="tx1"/>
                </a:solidFill>
                <a:effectLst/>
                <a:latin typeface="+mn-lt"/>
                <a:ea typeface="+mn-ea"/>
                <a:cs typeface="+mn-cs"/>
              </a:rPr>
              <a:t>Our role is not the operator.  It</a:t>
            </a:r>
            <a:r>
              <a:rPr lang="mr-IN" sz="1200" kern="1200" baseline="0" dirty="0" smtClean="0">
                <a:solidFill>
                  <a:schemeClr val="tx1"/>
                </a:solidFill>
                <a:effectLst/>
                <a:latin typeface="+mn-lt"/>
                <a:ea typeface="+mn-ea"/>
                <a:cs typeface="+mn-cs"/>
              </a:rPr>
              <a:t>’</a:t>
            </a:r>
            <a:r>
              <a:rPr lang="en-US" sz="1200" kern="1200" baseline="0" dirty="0" smtClean="0">
                <a:solidFill>
                  <a:schemeClr val="tx1"/>
                </a:solidFill>
                <a:effectLst/>
                <a:latin typeface="+mn-lt"/>
                <a:ea typeface="+mn-ea"/>
                <a:cs typeface="+mn-cs"/>
              </a:rPr>
              <a:t>s a function we perform.</a:t>
            </a:r>
          </a:p>
          <a:p>
            <a:pPr marL="171450" indent="-171450">
              <a:buFont typeface="Arial" charset="0"/>
              <a:buChar char="•"/>
            </a:pPr>
            <a:r>
              <a:rPr lang="en-US" sz="1200" kern="1200" baseline="0" dirty="0" smtClean="0">
                <a:solidFill>
                  <a:schemeClr val="tx1"/>
                </a:solidFill>
                <a:effectLst/>
                <a:latin typeface="+mn-lt"/>
                <a:ea typeface="+mn-ea"/>
                <a:cs typeface="+mn-cs"/>
              </a:rPr>
              <a:t>Our role is to make sure that the mobility that people need is </a:t>
            </a:r>
            <a:r>
              <a:rPr lang="en-US" sz="1200" kern="1200" dirty="0" smtClean="0">
                <a:solidFill>
                  <a:schemeClr val="tx1"/>
                </a:solidFill>
                <a:effectLst/>
                <a:latin typeface="+mn-lt"/>
                <a:ea typeface="+mn-ea"/>
                <a:cs typeface="+mn-cs"/>
              </a:rPr>
              <a:t>accessible </a:t>
            </a:r>
            <a:r>
              <a:rPr lang="en-US" sz="1200" kern="1200" dirty="0" smtClean="0">
                <a:solidFill>
                  <a:schemeClr val="tx1"/>
                </a:solidFill>
                <a:effectLst/>
                <a:latin typeface="+mn-lt"/>
                <a:ea typeface="+mn-ea"/>
                <a:cs typeface="+mn-cs"/>
              </a:rPr>
              <a:t>to </a:t>
            </a:r>
            <a:r>
              <a:rPr lang="en-US" sz="1200" kern="1200" dirty="0" smtClean="0">
                <a:solidFill>
                  <a:schemeClr val="tx1"/>
                </a:solidFill>
                <a:effectLst/>
                <a:latin typeface="+mn-lt"/>
                <a:ea typeface="+mn-ea"/>
                <a:cs typeface="+mn-cs"/>
              </a:rPr>
              <a:t>all in order to protect the public</a:t>
            </a:r>
            <a:r>
              <a:rPr lang="en-US" sz="1200" kern="1200" baseline="0" dirty="0" smtClean="0">
                <a:solidFill>
                  <a:schemeClr val="tx1"/>
                </a:solidFill>
                <a:effectLst/>
                <a:latin typeface="+mn-lt"/>
                <a:ea typeface="+mn-ea"/>
                <a:cs typeface="+mn-cs"/>
              </a:rPr>
              <a:t> interest. Get people to jobs, entertainment.  Facilitate agglomeration economies</a:t>
            </a:r>
            <a:endParaRPr lang="en-US" sz="1200" kern="1200" dirty="0" smtClean="0">
              <a:solidFill>
                <a:schemeClr val="tx1"/>
              </a:solidFill>
              <a:effectLst/>
              <a:latin typeface="+mn-lt"/>
              <a:ea typeface="+mn-ea"/>
              <a:cs typeface="+mn-cs"/>
            </a:endParaRPr>
          </a:p>
          <a:p>
            <a:pPr marL="171450" indent="-171450">
              <a:buFont typeface="Arial" charset="0"/>
              <a:buChar char="•"/>
            </a:pPr>
            <a:r>
              <a:rPr lang="en-US" sz="1200" kern="1200" dirty="0" smtClean="0">
                <a:solidFill>
                  <a:schemeClr val="tx1"/>
                </a:solidFill>
                <a:effectLst/>
                <a:latin typeface="+mn-lt"/>
                <a:ea typeface="+mn-ea"/>
                <a:cs typeface="+mn-cs"/>
              </a:rPr>
              <a:t>PT </a:t>
            </a:r>
            <a:r>
              <a:rPr lang="en-US" sz="1200" kern="1200" dirty="0" smtClean="0">
                <a:solidFill>
                  <a:schemeClr val="tx1"/>
                </a:solidFill>
                <a:effectLst/>
                <a:latin typeface="+mn-lt"/>
                <a:ea typeface="+mn-ea"/>
                <a:cs typeface="+mn-cs"/>
              </a:rPr>
              <a:t>has </a:t>
            </a:r>
            <a:r>
              <a:rPr lang="en-US" sz="1200" kern="1200" dirty="0" smtClean="0">
                <a:solidFill>
                  <a:schemeClr val="tx1"/>
                </a:solidFill>
                <a:effectLst/>
                <a:latin typeface="+mn-lt"/>
                <a:ea typeface="+mn-ea"/>
                <a:cs typeface="+mn-cs"/>
              </a:rPr>
              <a:t>a monopoly (more or less) in providing affordable accessibility in a place like </a:t>
            </a:r>
            <a:r>
              <a:rPr lang="en-US" sz="1200" kern="1200" dirty="0" err="1" smtClean="0">
                <a:solidFill>
                  <a:schemeClr val="tx1"/>
                </a:solidFill>
                <a:effectLst/>
                <a:latin typeface="+mn-lt"/>
                <a:ea typeface="+mn-ea"/>
                <a:cs typeface="+mn-cs"/>
              </a:rPr>
              <a:t>boston</a:t>
            </a:r>
            <a:endParaRPr lang="en-US" sz="1200" kern="1200" dirty="0" smtClean="0">
              <a:solidFill>
                <a:schemeClr val="tx1"/>
              </a:solidFill>
              <a:effectLst/>
              <a:latin typeface="+mn-lt"/>
              <a:ea typeface="+mn-ea"/>
              <a:cs typeface="+mn-cs"/>
            </a:endParaRPr>
          </a:p>
          <a:p>
            <a:pPr marL="171450" indent="-171450">
              <a:buFont typeface="Arial" charset="0"/>
              <a:buChar char="•"/>
            </a:pPr>
            <a:endParaRPr lang="en-US" dirty="0"/>
          </a:p>
        </p:txBody>
      </p:sp>
      <p:sp>
        <p:nvSpPr>
          <p:cNvPr id="4" name="Slide Number Placeholder 3"/>
          <p:cNvSpPr>
            <a:spLocks noGrp="1"/>
          </p:cNvSpPr>
          <p:nvPr>
            <p:ph type="sldNum" sz="quarter" idx="10"/>
          </p:nvPr>
        </p:nvSpPr>
        <p:spPr/>
        <p:txBody>
          <a:bodyPr/>
          <a:lstStyle/>
          <a:p>
            <a:fld id="{DCE77428-002D-AB45-A367-70A25AC29285}" type="slidenum">
              <a:rPr lang="en-US" smtClean="0"/>
              <a:t>2</a:t>
            </a:fld>
            <a:endParaRPr lang="en-US"/>
          </a:p>
        </p:txBody>
      </p:sp>
    </p:spTree>
    <p:extLst>
      <p:ext uri="{BB962C8B-B14F-4D97-AF65-F5344CB8AC3E}">
        <p14:creationId xmlns:p14="http://schemas.microsoft.com/office/powerpoint/2010/main" val="1173034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charset="0"/>
              <a:buChar char="•"/>
            </a:pPr>
            <a:r>
              <a:rPr lang="en-US" dirty="0" smtClean="0"/>
              <a:t>Example: </a:t>
            </a:r>
            <a:r>
              <a:rPr lang="en-US" dirty="0" err="1" smtClean="0"/>
              <a:t>bridj</a:t>
            </a:r>
            <a:endParaRPr lang="en-US" dirty="0" smtClean="0"/>
          </a:p>
          <a:p>
            <a:pPr marL="171450" indent="-171450">
              <a:buFont typeface="Arial" charset="0"/>
              <a:buChar char="•"/>
            </a:pPr>
            <a:r>
              <a:rPr lang="en-US" dirty="0" smtClean="0"/>
              <a:t>Dispense with all the things you need to care about and hold holy in PT, to see </a:t>
            </a:r>
            <a:r>
              <a:rPr lang="en-US" dirty="0" err="1" smtClean="0"/>
              <a:t>whats</a:t>
            </a:r>
            <a:r>
              <a:rPr lang="en-US" dirty="0" smtClean="0"/>
              <a:t> possible.</a:t>
            </a:r>
          </a:p>
          <a:p>
            <a:pPr marL="171450" indent="-171450">
              <a:buFont typeface="Arial" charset="0"/>
              <a:buChar char="•"/>
            </a:pPr>
            <a:r>
              <a:rPr lang="en-US" dirty="0" smtClean="0"/>
              <a:t>Here was</a:t>
            </a:r>
            <a:r>
              <a:rPr lang="en-US" baseline="0" dirty="0" smtClean="0"/>
              <a:t> the model: find people with vehicles, pay them to drive those vehicles.  Find customers who needed to get places.  Find out where they were and where they needed to go.  Drive the people to the places.  Use that data to improve next time.  Rinse and repeat.</a:t>
            </a:r>
          </a:p>
          <a:p>
            <a:pPr marL="171450" indent="-171450">
              <a:buFont typeface="Arial" charset="0"/>
              <a:buChar char="•"/>
            </a:pPr>
            <a:r>
              <a:rPr lang="en-US" baseline="0" dirty="0" smtClean="0"/>
              <a:t>The riders </a:t>
            </a:r>
            <a:r>
              <a:rPr lang="mr-IN" baseline="0" dirty="0" smtClean="0"/>
              <a:t>–</a:t>
            </a:r>
            <a:r>
              <a:rPr lang="en-US" baseline="0" dirty="0" smtClean="0"/>
              <a:t> interacted with software </a:t>
            </a:r>
            <a:r>
              <a:rPr lang="mr-IN" baseline="0" dirty="0" smtClean="0"/>
              <a:t>–</a:t>
            </a:r>
            <a:r>
              <a:rPr lang="en-US" baseline="0" dirty="0" smtClean="0"/>
              <a:t> we knew where they were, where they wanted to go, how it changed from day to day in terms of timing, patterns</a:t>
            </a:r>
          </a:p>
          <a:p>
            <a:pPr marL="171450" indent="-171450">
              <a:buFont typeface="Arial" charset="0"/>
              <a:buChar char="•"/>
            </a:pPr>
            <a:r>
              <a:rPr lang="en-US" baseline="0" dirty="0" smtClean="0"/>
              <a:t>The drivers </a:t>
            </a:r>
            <a:r>
              <a:rPr lang="mr-IN" baseline="0" dirty="0" smtClean="0"/>
              <a:t>–</a:t>
            </a:r>
            <a:r>
              <a:rPr lang="en-US" baseline="0" dirty="0" smtClean="0"/>
              <a:t> interacted </a:t>
            </a:r>
            <a:r>
              <a:rPr lang="en-US" baseline="0" dirty="0" err="1" smtClean="0"/>
              <a:t>ith</a:t>
            </a:r>
            <a:r>
              <a:rPr lang="en-US" baseline="0" dirty="0" smtClean="0"/>
              <a:t> software.  Told them where the passengers would be.</a:t>
            </a:r>
          </a:p>
          <a:p>
            <a:pPr marL="171450" indent="-171450">
              <a:buFont typeface="Arial" charset="0"/>
              <a:buChar char="•"/>
            </a:pPr>
            <a:r>
              <a:rPr lang="en-US" baseline="0" dirty="0" smtClean="0"/>
              <a:t>Run by algorithms that optimized route planning and travel patterns </a:t>
            </a:r>
            <a:r>
              <a:rPr lang="mr-IN" baseline="0" dirty="0" smtClean="0"/>
              <a:t>–</a:t>
            </a:r>
            <a:r>
              <a:rPr lang="en-US" baseline="0" dirty="0" smtClean="0"/>
              <a:t> on a monthly, weekly, daily, and finally on per trip basis.</a:t>
            </a:r>
          </a:p>
          <a:p>
            <a:pPr marL="171450" indent="-171450">
              <a:buFont typeface="Arial" charset="0"/>
              <a:buChar char="•"/>
            </a:pPr>
            <a:r>
              <a:rPr lang="en-US" baseline="0" dirty="0" smtClean="0"/>
              <a:t>Not pick people up at their houses, but to aggregate them together </a:t>
            </a:r>
            <a:r>
              <a:rPr lang="mr-IN" baseline="0" dirty="0" smtClean="0"/>
              <a:t>–</a:t>
            </a:r>
            <a:r>
              <a:rPr lang="en-US" baseline="0" dirty="0" smtClean="0"/>
              <a:t> in 5s and 10s, not 2s and 3s.</a:t>
            </a:r>
          </a:p>
        </p:txBody>
      </p:sp>
      <p:sp>
        <p:nvSpPr>
          <p:cNvPr id="4" name="Slide Number Placeholder 3"/>
          <p:cNvSpPr>
            <a:spLocks noGrp="1"/>
          </p:cNvSpPr>
          <p:nvPr>
            <p:ph type="sldNum" sz="quarter" idx="10"/>
          </p:nvPr>
        </p:nvSpPr>
        <p:spPr/>
        <p:txBody>
          <a:bodyPr/>
          <a:lstStyle/>
          <a:p>
            <a:fld id="{DCE77428-002D-AB45-A367-70A25AC29285}" type="slidenum">
              <a:rPr lang="en-US" smtClean="0"/>
              <a:t>3</a:t>
            </a:fld>
            <a:endParaRPr lang="en-US"/>
          </a:p>
        </p:txBody>
      </p:sp>
    </p:spTree>
    <p:extLst>
      <p:ext uri="{BB962C8B-B14F-4D97-AF65-F5344CB8AC3E}">
        <p14:creationId xmlns:p14="http://schemas.microsoft.com/office/powerpoint/2010/main" val="18702677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charset="0"/>
              <a:buChar char="•"/>
            </a:pPr>
            <a:r>
              <a:rPr lang="en-US" dirty="0" smtClean="0"/>
              <a:t>Look at some of the examples</a:t>
            </a:r>
            <a:r>
              <a:rPr lang="en-US" baseline="0" dirty="0" smtClean="0"/>
              <a:t> of platforms.</a:t>
            </a:r>
          </a:p>
          <a:p>
            <a:pPr marL="171450" indent="-171450">
              <a:buFont typeface="Arial" charset="0"/>
              <a:buChar char="•"/>
            </a:pPr>
            <a:r>
              <a:rPr lang="en-US" baseline="0" dirty="0" smtClean="0"/>
              <a:t>In </a:t>
            </a:r>
            <a:r>
              <a:rPr lang="en-US" baseline="0" dirty="0" err="1" smtClean="0"/>
              <a:t>bridj</a:t>
            </a:r>
            <a:r>
              <a:rPr lang="en-US" baseline="0" dirty="0" smtClean="0"/>
              <a:t> </a:t>
            </a:r>
            <a:r>
              <a:rPr lang="mr-IN" baseline="0" dirty="0" smtClean="0"/>
              <a:t>–</a:t>
            </a:r>
            <a:r>
              <a:rPr lang="en-US" baseline="0" dirty="0" smtClean="0"/>
              <a:t> what makes it go: money.  </a:t>
            </a:r>
          </a:p>
          <a:p>
            <a:pPr marL="171450" indent="-171450">
              <a:buFont typeface="Arial" charset="0"/>
              <a:buChar char="•"/>
            </a:pPr>
            <a:r>
              <a:rPr lang="en-US" baseline="0" dirty="0" smtClean="0"/>
              <a:t>Pay drivers, collect money from customers. Use the data to </a:t>
            </a:r>
            <a:r>
              <a:rPr lang="en-US" baseline="0" dirty="0" err="1" smtClean="0"/>
              <a:t>connec</a:t>
            </a:r>
            <a:r>
              <a:rPr lang="en-US" baseline="0" dirty="0" smtClean="0"/>
              <a:t> them.  Build ancillary services: some iterations of the business model had other types of trips: delivery to utilize vehicles.</a:t>
            </a:r>
          </a:p>
          <a:p>
            <a:pPr marL="171450" indent="-171450">
              <a:buFont typeface="Arial" charset="0"/>
              <a:buChar char="•"/>
            </a:pPr>
            <a:r>
              <a:rPr lang="en-US" baseline="0" dirty="0" smtClean="0"/>
              <a:t>Look at </a:t>
            </a:r>
            <a:r>
              <a:rPr lang="en-US" baseline="0" dirty="0" err="1" smtClean="0"/>
              <a:t>uber</a:t>
            </a:r>
            <a:r>
              <a:rPr lang="en-US" baseline="0" dirty="0" smtClean="0"/>
              <a:t>, </a:t>
            </a:r>
            <a:r>
              <a:rPr lang="en-US" baseline="0" dirty="0" err="1" smtClean="0"/>
              <a:t>lyft</a:t>
            </a:r>
            <a:r>
              <a:rPr lang="en-US" baseline="0" dirty="0" smtClean="0"/>
              <a:t>.  It</a:t>
            </a:r>
            <a:r>
              <a:rPr lang="mr-IN" baseline="0" dirty="0" smtClean="0"/>
              <a:t>’</a:t>
            </a:r>
            <a:r>
              <a:rPr lang="en-US" baseline="0" dirty="0" smtClean="0"/>
              <a:t>s a similar model.</a:t>
            </a:r>
          </a:p>
          <a:p>
            <a:pPr marL="171450" indent="-171450">
              <a:buFont typeface="Arial" charset="0"/>
              <a:buChar char="•"/>
            </a:pPr>
            <a:r>
              <a:rPr lang="en-US" baseline="0" dirty="0" smtClean="0"/>
              <a:t>Each have their high </a:t>
            </a:r>
            <a:r>
              <a:rPr lang="en-US" baseline="0" dirty="0" err="1" smtClean="0"/>
              <a:t>fallutin</a:t>
            </a:r>
            <a:r>
              <a:rPr lang="en-US" baseline="0" dirty="0" smtClean="0"/>
              <a:t> purposes.  But those are add </a:t>
            </a:r>
            <a:r>
              <a:rPr lang="en-US" baseline="0" dirty="0" err="1" smtClean="0"/>
              <a:t>ons</a:t>
            </a:r>
            <a:r>
              <a:rPr lang="en-US" baseline="0" dirty="0" smtClean="0"/>
              <a:t>. </a:t>
            </a:r>
          </a:p>
          <a:p>
            <a:pPr marL="171450" indent="-171450">
              <a:buFont typeface="Arial" charset="0"/>
              <a:buChar char="•"/>
            </a:pPr>
            <a:r>
              <a:rPr lang="en-US" baseline="0" dirty="0" smtClean="0"/>
              <a:t>The mission is to make money</a:t>
            </a:r>
          </a:p>
          <a:p>
            <a:pPr marL="171450" indent="-171450">
              <a:buFont typeface="Arial" charset="0"/>
              <a:buChar char="•"/>
            </a:pPr>
            <a:r>
              <a:rPr lang="en-US" baseline="0" dirty="0" smtClean="0"/>
              <a:t>How does this work for a public agency.</a:t>
            </a:r>
          </a:p>
          <a:p>
            <a:pPr marL="171450" indent="-171450">
              <a:buFont typeface="Arial" charset="0"/>
              <a:buChar char="•"/>
            </a:pPr>
            <a:r>
              <a:rPr lang="en-US" baseline="0" dirty="0" smtClean="0"/>
              <a:t>We certainly don</a:t>
            </a:r>
            <a:r>
              <a:rPr lang="mr-IN" baseline="0" dirty="0" smtClean="0"/>
              <a:t>’</a:t>
            </a:r>
            <a:r>
              <a:rPr lang="en-US" baseline="0" dirty="0" smtClean="0"/>
              <a:t>t make money.</a:t>
            </a:r>
          </a:p>
          <a:p>
            <a:pPr marL="171450" indent="-171450">
              <a:buFont typeface="Arial" charset="0"/>
              <a:buChar char="•"/>
            </a:pPr>
            <a:r>
              <a:rPr lang="en-US" baseline="0" dirty="0" smtClean="0"/>
              <a:t>Our mission, recall, is to provide high quality accessibility to everyone.  </a:t>
            </a:r>
          </a:p>
          <a:p>
            <a:pPr marL="171450" indent="-171450">
              <a:buFont typeface="Arial" charset="0"/>
              <a:buChar char="•"/>
            </a:pPr>
            <a:r>
              <a:rPr lang="en-US" baseline="0" dirty="0" smtClean="0"/>
              <a:t>To ensure not that our operations are profitable, but that the economic interest is advanced, both individually and writ large.</a:t>
            </a:r>
          </a:p>
          <a:p>
            <a:pPr marL="171450" indent="-171450">
              <a:buFont typeface="Arial" charset="0"/>
              <a:buChar char="•"/>
            </a:pPr>
            <a:r>
              <a:rPr lang="en-US" baseline="0" dirty="0" smtClean="0"/>
              <a:t>Traditionally, we do that by actually providing the service.</a:t>
            </a:r>
          </a:p>
          <a:p>
            <a:pPr marL="171450" indent="-171450">
              <a:buFont typeface="Arial" charset="0"/>
              <a:buChar char="•"/>
            </a:pPr>
            <a:r>
              <a:rPr lang="en-US" baseline="0" dirty="0" smtClean="0"/>
              <a:t>By laying track, and running vehicles, first pulled by horses, then powered by electricity, then diesel, and now maybe, electricity again.</a:t>
            </a:r>
          </a:p>
          <a:p>
            <a:pPr marL="171450" indent="-171450">
              <a:buFont typeface="Arial" charset="0"/>
              <a:buChar char="•"/>
            </a:pPr>
            <a:r>
              <a:rPr lang="en-US" baseline="0" dirty="0" smtClean="0"/>
              <a:t>I think </a:t>
            </a:r>
            <a:r>
              <a:rPr lang="en-US" baseline="0" dirty="0" err="1" smtClean="0"/>
              <a:t>theres</a:t>
            </a:r>
            <a:r>
              <a:rPr lang="en-US" baseline="0" dirty="0" smtClean="0"/>
              <a:t> a different way.  </a:t>
            </a:r>
          </a:p>
          <a:p>
            <a:pPr marL="171450" indent="-171450">
              <a:buFont typeface="Arial" charset="0"/>
              <a:buChar char="•"/>
            </a:pPr>
            <a:r>
              <a:rPr lang="en-US" baseline="0" dirty="0" smtClean="0"/>
              <a:t>Next, I want to give a couple examples </a:t>
            </a:r>
            <a:r>
              <a:rPr lang="mr-IN" baseline="0" dirty="0" smtClean="0"/>
              <a:t>–</a:t>
            </a:r>
            <a:r>
              <a:rPr lang="en-US" baseline="0" dirty="0" smtClean="0"/>
              <a:t> the first of something we have done, and the </a:t>
            </a:r>
            <a:r>
              <a:rPr lang="en-US" baseline="0" dirty="0" err="1" smtClean="0"/>
              <a:t>seond</a:t>
            </a:r>
            <a:r>
              <a:rPr lang="en-US" baseline="0" dirty="0" smtClean="0"/>
              <a:t> of something we will do, to create platforms that advance the public interest and fulfill our core mission</a:t>
            </a:r>
          </a:p>
          <a:p>
            <a:pPr marL="171450" indent="-171450">
              <a:buFont typeface="Arial" charset="0"/>
              <a:buChar char="•"/>
            </a:pPr>
            <a:endParaRPr lang="en-US" dirty="0"/>
          </a:p>
        </p:txBody>
      </p:sp>
      <p:sp>
        <p:nvSpPr>
          <p:cNvPr id="4" name="Slide Number Placeholder 3"/>
          <p:cNvSpPr>
            <a:spLocks noGrp="1"/>
          </p:cNvSpPr>
          <p:nvPr>
            <p:ph type="sldNum" sz="quarter" idx="10"/>
          </p:nvPr>
        </p:nvSpPr>
        <p:spPr/>
        <p:txBody>
          <a:bodyPr/>
          <a:lstStyle/>
          <a:p>
            <a:fld id="{DCE77428-002D-AB45-A367-70A25AC29285}" type="slidenum">
              <a:rPr lang="en-US" smtClean="0"/>
              <a:t>4</a:t>
            </a:fld>
            <a:endParaRPr lang="en-US"/>
          </a:p>
        </p:txBody>
      </p:sp>
    </p:spTree>
    <p:extLst>
      <p:ext uri="{BB962C8B-B14F-4D97-AF65-F5344CB8AC3E}">
        <p14:creationId xmlns:p14="http://schemas.microsoft.com/office/powerpoint/2010/main" val="3049645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charset="0"/>
              <a:buChar char="•"/>
            </a:pPr>
            <a:r>
              <a:rPr lang="en-US" dirty="0" smtClean="0"/>
              <a:t>About 7 years ago, the </a:t>
            </a:r>
            <a:r>
              <a:rPr lang="en-US" dirty="0" err="1" smtClean="0"/>
              <a:t>mbta</a:t>
            </a:r>
            <a:r>
              <a:rPr lang="en-US" dirty="0" smtClean="0"/>
              <a:t> partnered with </a:t>
            </a:r>
            <a:r>
              <a:rPr lang="en-US" dirty="0" err="1" smtClean="0"/>
              <a:t>nextbus</a:t>
            </a:r>
            <a:r>
              <a:rPr lang="en-US" dirty="0" smtClean="0"/>
              <a:t> to begin releasing real time on the positions and predictions of our buses.</a:t>
            </a:r>
          </a:p>
          <a:p>
            <a:pPr marL="171450" indent="-171450">
              <a:buFont typeface="Arial" charset="0"/>
              <a:buChar char="•"/>
            </a:pPr>
            <a:r>
              <a:rPr lang="en-US" dirty="0" smtClean="0"/>
              <a:t>Over 7 years we’ve</a:t>
            </a:r>
            <a:r>
              <a:rPr lang="en-US" baseline="0" dirty="0" smtClean="0"/>
              <a:t> improved and released that data, in real time, in many formats. </a:t>
            </a:r>
          </a:p>
          <a:p>
            <a:pPr marL="171450" indent="-171450">
              <a:buFont typeface="Arial" charset="0"/>
              <a:buChar char="•"/>
            </a:pPr>
            <a:r>
              <a:rPr lang="en-US" baseline="0" dirty="0" smtClean="0"/>
              <a:t>We’re just about to announce that we’re about to do so for the </a:t>
            </a:r>
            <a:r>
              <a:rPr lang="en-US" baseline="0" dirty="0" err="1" smtClean="0"/>
              <a:t>mattapan</a:t>
            </a:r>
            <a:r>
              <a:rPr lang="en-US" baseline="0" dirty="0" smtClean="0"/>
              <a:t> line, and in the next year we should be able to do the same for the ferries.</a:t>
            </a:r>
          </a:p>
          <a:p>
            <a:pPr marL="171450" indent="-171450">
              <a:buFont typeface="Arial" charset="0"/>
              <a:buChar char="•"/>
            </a:pPr>
            <a:r>
              <a:rPr lang="en-US" baseline="0" dirty="0" smtClean="0"/>
              <a:t>That will mean that every vehicle in our system will be able to be located in real time.  It</a:t>
            </a:r>
            <a:r>
              <a:rPr lang="mr-IN" baseline="0" dirty="0" smtClean="0"/>
              <a:t>’</a:t>
            </a:r>
            <a:r>
              <a:rPr lang="en-US" baseline="0" dirty="0" smtClean="0"/>
              <a:t>s a good milestone.</a:t>
            </a:r>
          </a:p>
          <a:p>
            <a:pPr marL="171450" indent="-171450">
              <a:buFont typeface="Arial" charset="0"/>
              <a:buChar char="•"/>
            </a:pPr>
            <a:r>
              <a:rPr lang="en-US" baseline="0" dirty="0" smtClean="0"/>
              <a:t>But we haven’t built a single app.  And we’re not alone in this.  Tons of other agencies have done the same, using open standards (which have their own problems, but that</a:t>
            </a:r>
            <a:r>
              <a:rPr lang="mr-IN" baseline="0" dirty="0" smtClean="0"/>
              <a:t>’</a:t>
            </a:r>
            <a:r>
              <a:rPr lang="en-US" baseline="0" dirty="0" smtClean="0"/>
              <a:t>s a topic for a different setting)</a:t>
            </a:r>
          </a:p>
          <a:p>
            <a:pPr marL="171450" indent="-171450">
              <a:buFont typeface="Arial" charset="0"/>
              <a:buChar char="•"/>
            </a:pPr>
            <a:r>
              <a:rPr lang="en-US" baseline="0" dirty="0" smtClean="0"/>
              <a:t>7 years.  100s of apps.</a:t>
            </a:r>
            <a:r>
              <a:rPr lang="en-US" dirty="0" smtClean="0"/>
              <a:t> </a:t>
            </a:r>
            <a:r>
              <a:rPr lang="en-US" baseline="0" dirty="0" smtClean="0"/>
              <a:t>Real time data is amazing,  it makes the bus suck a little less.  </a:t>
            </a:r>
          </a:p>
          <a:p>
            <a:pPr marL="171450" indent="-171450">
              <a:buFont typeface="Arial" charset="0"/>
              <a:buChar char="•"/>
            </a:pPr>
            <a:r>
              <a:rPr lang="en-US" baseline="0" dirty="0" smtClean="0"/>
              <a:t>It meets our public purpose.</a:t>
            </a:r>
          </a:p>
          <a:p>
            <a:pPr marL="171450" indent="-171450">
              <a:buFont typeface="Arial" charset="0"/>
              <a:buChar char="•"/>
            </a:pPr>
            <a:r>
              <a:rPr lang="en-US" baseline="0" dirty="0" smtClean="0"/>
              <a:t>And we get no monetary value from it </a:t>
            </a:r>
            <a:r>
              <a:rPr lang="mr-IN" baseline="0" dirty="0" smtClean="0"/>
              <a:t>–</a:t>
            </a:r>
            <a:r>
              <a:rPr lang="en-US" baseline="0" dirty="0" smtClean="0"/>
              <a:t> it</a:t>
            </a:r>
            <a:r>
              <a:rPr lang="mr-IN" baseline="0" dirty="0" smtClean="0"/>
              <a:t>’</a:t>
            </a:r>
            <a:r>
              <a:rPr lang="en-US" baseline="0" dirty="0" smtClean="0"/>
              <a:t>s a cost. (maybe, more people use the system, but again, we lose money on that too)</a:t>
            </a:r>
          </a:p>
          <a:p>
            <a:pPr marL="171450" indent="-171450">
              <a:buFont typeface="Arial" charset="0"/>
              <a:buChar char="•"/>
            </a:pPr>
            <a:r>
              <a:rPr lang="en-US" baseline="0" dirty="0" smtClean="0"/>
              <a:t>But its not complete: we don’t get the full feedback loop: we don’t get data back from the businesses that use it and display it to our riders.</a:t>
            </a:r>
          </a:p>
          <a:p>
            <a:pPr marL="171450" indent="-171450">
              <a:buFont typeface="Arial" charset="0"/>
              <a:buChar char="•"/>
            </a:pPr>
            <a:r>
              <a:rPr lang="en-US" dirty="0" smtClean="0"/>
              <a:t>And,</a:t>
            </a:r>
            <a:r>
              <a:rPr lang="en-US" baseline="0" dirty="0" smtClean="0"/>
              <a:t> not enough people use them.</a:t>
            </a:r>
          </a:p>
          <a:p>
            <a:pPr marL="171450" indent="-171450">
              <a:buFont typeface="Arial" charset="0"/>
              <a:buChar char="•"/>
            </a:pPr>
            <a:r>
              <a:rPr lang="en-US" baseline="0" dirty="0" smtClean="0"/>
              <a:t>Last fall, we changed that.  Not by building an app, but by partnering with one: transit</a:t>
            </a:r>
          </a:p>
          <a:p>
            <a:pPr marL="171450" indent="-171450">
              <a:buFont typeface="Arial" charset="0"/>
              <a:buChar char="•"/>
            </a:pPr>
            <a:r>
              <a:rPr lang="en-US" baseline="0" dirty="0" smtClean="0"/>
              <a:t>With bought something </a:t>
            </a:r>
            <a:r>
              <a:rPr lang="mr-IN" baseline="0" dirty="0" smtClean="0"/>
              <a:t>–</a:t>
            </a:r>
            <a:r>
              <a:rPr lang="en-US" baseline="0" dirty="0" smtClean="0"/>
              <a:t> for zero dollars.  We ran </a:t>
            </a:r>
            <a:r>
              <a:rPr lang="en-US" baseline="0" dirty="0" err="1" smtClean="0"/>
              <a:t>aprocurement</a:t>
            </a:r>
            <a:r>
              <a:rPr lang="en-US" baseline="0" dirty="0" smtClean="0"/>
              <a:t> which said we would endorse the app: market it to our customers, in exchange for data.</a:t>
            </a:r>
          </a:p>
          <a:p>
            <a:pPr marL="171450" indent="-171450">
              <a:buFont typeface="Arial" charset="0"/>
              <a:buChar char="•"/>
            </a:pPr>
            <a:r>
              <a:rPr lang="en-US" baseline="0" dirty="0" smtClean="0"/>
              <a:t>Nothing else.  So now, we get that digital exhaust from all of transit’s customers. (and our customers who don’t want to don’t have to look through a thousand apps in the app store to find a good one)</a:t>
            </a:r>
          </a:p>
          <a:p>
            <a:pPr marL="171450" indent="-171450">
              <a:buFont typeface="Arial" charset="0"/>
              <a:buChar char="•"/>
            </a:pPr>
            <a:r>
              <a:rPr lang="en-US" baseline="0" dirty="0" smtClean="0"/>
              <a:t>Where people are actually coming from and going to: not just where they get on our vehicles.</a:t>
            </a:r>
          </a:p>
          <a:p>
            <a:pPr marL="171450" indent="-171450">
              <a:buFont typeface="Arial" charset="0"/>
              <a:buChar char="•"/>
            </a:pPr>
            <a:r>
              <a:rPr lang="en-US" baseline="0" dirty="0" smtClean="0"/>
              <a:t>We get the rest of that feedback loop, even if just for a a slice of customers.</a:t>
            </a:r>
            <a:r>
              <a:rPr lang="en-US" baseline="0" dirty="0"/>
              <a:t> </a:t>
            </a:r>
            <a:r>
              <a:rPr lang="en-US" baseline="0" dirty="0" smtClean="0"/>
              <a:t>And we’re figuring out how we can get more.</a:t>
            </a:r>
          </a:p>
          <a:p>
            <a:pPr marL="171450" indent="-171450">
              <a:buFont typeface="Arial" charset="0"/>
              <a:buChar char="•"/>
            </a:pPr>
            <a:r>
              <a:rPr lang="en-US" baseline="0" dirty="0" smtClean="0"/>
              <a:t>What did we learn: nothing from the data yet (but if you want to work with us to help us figure things out, we’re game </a:t>
            </a:r>
            <a:r>
              <a:rPr lang="mr-IN" baseline="0" dirty="0" smtClean="0"/>
              <a:t>–</a:t>
            </a:r>
            <a:r>
              <a:rPr lang="en-US" baseline="0" dirty="0" smtClean="0"/>
              <a:t> it</a:t>
            </a:r>
            <a:r>
              <a:rPr lang="mr-IN" baseline="0" dirty="0" smtClean="0"/>
              <a:t>’</a:t>
            </a:r>
            <a:r>
              <a:rPr lang="en-US" baseline="0" dirty="0" smtClean="0"/>
              <a:t>s a 1gb of data a week at this point).</a:t>
            </a:r>
          </a:p>
          <a:p>
            <a:pPr marL="171450" indent="-171450">
              <a:buFont typeface="Arial" charset="0"/>
              <a:buChar char="•"/>
            </a:pPr>
            <a:r>
              <a:rPr lang="en-US" baseline="0" dirty="0" smtClean="0"/>
              <a:t>The value of the partnership: that there is a way that we can fulfill our mission, can help customers in the short term, and help plan to help more customers in the long term, by changing the structure of the market </a:t>
            </a:r>
            <a:r>
              <a:rPr lang="mr-IN" baseline="0" dirty="0" smtClean="0"/>
              <a:t>–</a:t>
            </a:r>
            <a:r>
              <a:rPr lang="en-US" baseline="0" dirty="0" smtClean="0"/>
              <a:t> not by owning it, but by shaping it.</a:t>
            </a:r>
          </a:p>
        </p:txBody>
      </p:sp>
      <p:sp>
        <p:nvSpPr>
          <p:cNvPr id="4" name="Slide Number Placeholder 3"/>
          <p:cNvSpPr>
            <a:spLocks noGrp="1"/>
          </p:cNvSpPr>
          <p:nvPr>
            <p:ph type="sldNum" sz="quarter" idx="10"/>
          </p:nvPr>
        </p:nvSpPr>
        <p:spPr/>
        <p:txBody>
          <a:bodyPr/>
          <a:lstStyle/>
          <a:p>
            <a:fld id="{DCE77428-002D-AB45-A367-70A25AC29285}" type="slidenum">
              <a:rPr lang="en-US" smtClean="0"/>
              <a:t>5</a:t>
            </a:fld>
            <a:endParaRPr lang="en-US"/>
          </a:p>
        </p:txBody>
      </p:sp>
    </p:spTree>
    <p:extLst>
      <p:ext uri="{BB962C8B-B14F-4D97-AF65-F5344CB8AC3E}">
        <p14:creationId xmlns:p14="http://schemas.microsoft.com/office/powerpoint/2010/main" val="19227714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charset="0"/>
              <a:buChar char="•"/>
            </a:pPr>
            <a:r>
              <a:rPr lang="en-US" dirty="0" smtClean="0"/>
              <a:t>We’re running a huge project right now </a:t>
            </a:r>
            <a:r>
              <a:rPr lang="mr-IN" dirty="0" smtClean="0"/>
              <a:t>–</a:t>
            </a:r>
            <a:r>
              <a:rPr lang="en-US" dirty="0" smtClean="0"/>
              <a:t> which is a new fare collection system</a:t>
            </a:r>
          </a:p>
          <a:p>
            <a:pPr marL="171450" indent="-171450">
              <a:buFont typeface="Arial" charset="0"/>
              <a:buChar char="•"/>
            </a:pPr>
            <a:r>
              <a:rPr lang="en-US" dirty="0" smtClean="0"/>
              <a:t>We’re going to remove cash from buses, go to all door boarding, everywhere.  Its going to make buses faster.  You’ll be able to reload</a:t>
            </a:r>
            <a:r>
              <a:rPr lang="en-US" baseline="0" dirty="0" smtClean="0"/>
              <a:t> automatically, pay with your phone.  All great stuff.  Were working as quickly as we can, but it</a:t>
            </a:r>
            <a:r>
              <a:rPr lang="mr-IN" baseline="0" dirty="0" smtClean="0"/>
              <a:t>’</a:t>
            </a:r>
            <a:r>
              <a:rPr lang="en-US" baseline="0" dirty="0" smtClean="0"/>
              <a:t>s a big system, and we have to install all new hardware everywhere.  Its going to be be a few years.</a:t>
            </a:r>
          </a:p>
          <a:p>
            <a:pPr marL="171450" indent="-171450">
              <a:buFont typeface="Arial" charset="0"/>
              <a:buChar char="•"/>
            </a:pPr>
            <a:r>
              <a:rPr lang="en-US" baseline="0" dirty="0" smtClean="0"/>
              <a:t>But what we’re really building here is a platform.  </a:t>
            </a:r>
          </a:p>
          <a:p>
            <a:pPr marL="171450" indent="-171450">
              <a:buFont typeface="Arial" charset="0"/>
              <a:buChar char="•"/>
            </a:pPr>
            <a:r>
              <a:rPr lang="en-US" baseline="0" dirty="0" smtClean="0"/>
              <a:t>Removing cash from vehicles, means that all payments are digital </a:t>
            </a:r>
            <a:r>
              <a:rPr lang="mr-IN" baseline="0" dirty="0" smtClean="0"/>
              <a:t>–</a:t>
            </a:r>
            <a:r>
              <a:rPr lang="en-US" baseline="0" dirty="0" smtClean="0"/>
              <a:t> they all create that same exhaust.</a:t>
            </a:r>
          </a:p>
          <a:p>
            <a:pPr marL="171450" indent="-171450">
              <a:buFont typeface="Arial" charset="0"/>
              <a:buChar char="•"/>
            </a:pPr>
            <a:r>
              <a:rPr lang="en-US" baseline="0" dirty="0" smtClean="0"/>
              <a:t>It means that to collect money, we don’t need a </a:t>
            </a:r>
            <a:r>
              <a:rPr lang="en-US" baseline="0" dirty="0" err="1" smtClean="0"/>
              <a:t>farebox</a:t>
            </a:r>
            <a:r>
              <a:rPr lang="en-US" baseline="0" dirty="0" smtClean="0"/>
              <a:t>.  We need the </a:t>
            </a:r>
            <a:r>
              <a:rPr lang="en-US" baseline="0" dirty="0" err="1" smtClean="0"/>
              <a:t>backoffice</a:t>
            </a:r>
            <a:r>
              <a:rPr lang="en-US" baseline="0" dirty="0" smtClean="0"/>
              <a:t>.  We can open that up.  Allow other apps to be used to pay on the vehicle.  Allow the same back office to pay for other types of services</a:t>
            </a:r>
          </a:p>
          <a:p>
            <a:pPr marL="171450" indent="-171450">
              <a:buFont typeface="Arial" charset="0"/>
              <a:buChar char="•"/>
            </a:pPr>
            <a:r>
              <a:rPr lang="en-US" baseline="0" dirty="0" smtClean="0"/>
              <a:t>So that, you can imagine a world, in which you can use your </a:t>
            </a:r>
            <a:r>
              <a:rPr lang="en-US" baseline="0" dirty="0" err="1" smtClean="0"/>
              <a:t>charliecard</a:t>
            </a:r>
            <a:r>
              <a:rPr lang="en-US" baseline="0" dirty="0" smtClean="0"/>
              <a:t>, or whatever we call it, to pay for an </a:t>
            </a:r>
            <a:r>
              <a:rPr lang="en-US" baseline="0" dirty="0" err="1" smtClean="0"/>
              <a:t>uber</a:t>
            </a:r>
            <a:r>
              <a:rPr lang="en-US" baseline="0" dirty="0" smtClean="0"/>
              <a:t> or a </a:t>
            </a:r>
            <a:r>
              <a:rPr lang="en-US" baseline="0" dirty="0" err="1" smtClean="0"/>
              <a:t>lyft</a:t>
            </a:r>
            <a:r>
              <a:rPr lang="en-US" baseline="0" dirty="0" smtClean="0"/>
              <a:t>.</a:t>
            </a:r>
          </a:p>
          <a:p>
            <a:pPr marL="171450" indent="-171450">
              <a:buFont typeface="Arial" charset="0"/>
              <a:buChar char="•"/>
            </a:pPr>
            <a:r>
              <a:rPr lang="en-US" baseline="0" dirty="0" smtClean="0"/>
              <a:t>Why would customers do that, and why would the </a:t>
            </a:r>
            <a:r>
              <a:rPr lang="en-US" baseline="0" dirty="0" err="1" smtClean="0"/>
              <a:t>mbta</a:t>
            </a:r>
            <a:r>
              <a:rPr lang="en-US" baseline="0" dirty="0" smtClean="0"/>
              <a:t>?  Two reasons.  </a:t>
            </a:r>
          </a:p>
          <a:p>
            <a:pPr marL="171450" indent="-171450">
              <a:buFont typeface="Arial" charset="0"/>
              <a:buChar char="•"/>
            </a:pPr>
            <a:r>
              <a:rPr lang="en-US" baseline="0" dirty="0" smtClean="0"/>
              <a:t>1. Maybe its in the MBTAs interest to subsidize: think about late night service </a:t>
            </a:r>
            <a:r>
              <a:rPr lang="mr-IN" baseline="0" dirty="0" smtClean="0"/>
              <a:t>–</a:t>
            </a:r>
            <a:r>
              <a:rPr lang="en-US" baseline="0" dirty="0" smtClean="0"/>
              <a:t> we cancelled because it was something like $15 a trip.  What if we said we’re willing to pay $5 a trip </a:t>
            </a:r>
            <a:r>
              <a:rPr lang="mr-IN" baseline="0" dirty="0" smtClean="0"/>
              <a:t>–</a:t>
            </a:r>
            <a:r>
              <a:rPr lang="en-US" baseline="0" dirty="0" smtClean="0"/>
              <a:t> similar to what we do now for paratransit service, for any trip within a quarter mile of an MBTA station or stop between the </a:t>
            </a:r>
            <a:r>
              <a:rPr lang="en-US" baseline="0" dirty="0" err="1" smtClean="0"/>
              <a:t>hourse</a:t>
            </a:r>
            <a:r>
              <a:rPr lang="en-US" baseline="0" dirty="0" smtClean="0"/>
              <a:t> of </a:t>
            </a:r>
            <a:r>
              <a:rPr lang="en-US" baseline="0" dirty="0" err="1" smtClean="0"/>
              <a:t>midnite</a:t>
            </a:r>
            <a:r>
              <a:rPr lang="en-US" baseline="0" dirty="0" smtClean="0"/>
              <a:t> and 5 am, with at least 2 people in it.</a:t>
            </a:r>
          </a:p>
          <a:p>
            <a:pPr marL="171450" indent="-171450">
              <a:buFont typeface="Arial" charset="0"/>
              <a:buChar char="•"/>
            </a:pPr>
            <a:r>
              <a:rPr lang="en-US" baseline="0" dirty="0" smtClean="0"/>
              <a:t>2. </a:t>
            </a:r>
            <a:r>
              <a:rPr lang="en-US" baseline="0" dirty="0" smtClean="0"/>
              <a:t>because there are still many people, who need us the most, who are in the cash economy by default or by choice). </a:t>
            </a:r>
            <a:r>
              <a:rPr lang="en-US" baseline="0" dirty="0" smtClean="0"/>
              <a:t>And, because we’re doing all the work, we are essentially creating a big currency converter </a:t>
            </a:r>
            <a:r>
              <a:rPr lang="mr-IN" baseline="0" dirty="0" smtClean="0"/>
              <a:t>–</a:t>
            </a:r>
            <a:r>
              <a:rPr lang="en-US" baseline="0" dirty="0" smtClean="0"/>
              <a:t> where you’ll be able to go to a fare vending machine, or a retail outlet, and change your cash for something digital, to get access to the services we offer.  We already do that in part </a:t>
            </a:r>
            <a:r>
              <a:rPr lang="mr-IN" baseline="0" dirty="0" smtClean="0"/>
              <a:t>–</a:t>
            </a:r>
            <a:r>
              <a:rPr lang="en-US" baseline="0" dirty="0" smtClean="0"/>
              <a:t>this is taking it to the logical conclusion to enable the benefits from going all digital.</a:t>
            </a:r>
          </a:p>
          <a:p>
            <a:pPr marL="171450" indent="-171450">
              <a:buFont typeface="Arial" charset="0"/>
              <a:buChar char="•"/>
            </a:pPr>
            <a:r>
              <a:rPr lang="en-US" baseline="0" dirty="0" smtClean="0"/>
              <a:t>And with partners who come along, everyone </a:t>
            </a:r>
            <a:r>
              <a:rPr lang="en-US" baseline="0" dirty="0" err="1" smtClean="0"/>
              <a:t>willll</a:t>
            </a:r>
            <a:r>
              <a:rPr lang="en-US" baseline="0" dirty="0" smtClean="0"/>
              <a:t> be able to use the </a:t>
            </a:r>
            <a:r>
              <a:rPr lang="en-US" baseline="0" dirty="0" err="1" smtClean="0"/>
              <a:t>mbta</a:t>
            </a:r>
            <a:r>
              <a:rPr lang="en-US" baseline="0" dirty="0" smtClean="0"/>
              <a:t>, and the </a:t>
            </a:r>
            <a:r>
              <a:rPr lang="en-US" baseline="0" dirty="0" err="1" smtClean="0"/>
              <a:t>tncs</a:t>
            </a:r>
            <a:r>
              <a:rPr lang="en-US" baseline="0" dirty="0" smtClean="0"/>
              <a:t>, and the </a:t>
            </a:r>
            <a:r>
              <a:rPr lang="en-US" baseline="0" dirty="0" err="1" smtClean="0"/>
              <a:t>bikeshares</a:t>
            </a:r>
            <a:r>
              <a:rPr lang="en-US" baseline="0" dirty="0" smtClean="0"/>
              <a:t>, and someday the automated vehicles.  And if those trips make sense for us to subsidize, in the same way we do operations right now, we’ll be able to.</a:t>
            </a:r>
          </a:p>
          <a:p>
            <a:pPr marL="171450" indent="-171450">
              <a:buFont typeface="Arial" charset="0"/>
              <a:buChar char="•"/>
            </a:pPr>
            <a:r>
              <a:rPr lang="en-US" baseline="0" dirty="0" smtClean="0"/>
              <a:t>And if it makes sense for someone else to subsidize, they’ll be able to.</a:t>
            </a:r>
          </a:p>
          <a:p>
            <a:pPr marL="171450" indent="-171450">
              <a:buFont typeface="Arial" charset="0"/>
              <a:buChar char="•"/>
            </a:pPr>
            <a:r>
              <a:rPr lang="en-US" baseline="0" dirty="0" smtClean="0"/>
              <a:t>And we can run the services that make the most sense for us.</a:t>
            </a:r>
          </a:p>
          <a:p>
            <a:pPr marL="171450" indent="-171450">
              <a:buFont typeface="Arial" charset="0"/>
              <a:buChar char="•"/>
            </a:pPr>
            <a:r>
              <a:rPr lang="en-US" baseline="0" dirty="0" smtClean="0"/>
              <a:t>Money makes platforms go.  This can help harness incentives so we can operate more efficiently, and make sure those benefits are widely distributed.</a:t>
            </a:r>
            <a:endParaRPr lang="en-US" dirty="0"/>
          </a:p>
        </p:txBody>
      </p:sp>
      <p:sp>
        <p:nvSpPr>
          <p:cNvPr id="4" name="Slide Number Placeholder 3"/>
          <p:cNvSpPr>
            <a:spLocks noGrp="1"/>
          </p:cNvSpPr>
          <p:nvPr>
            <p:ph type="sldNum" sz="quarter" idx="10"/>
          </p:nvPr>
        </p:nvSpPr>
        <p:spPr/>
        <p:txBody>
          <a:bodyPr/>
          <a:lstStyle/>
          <a:p>
            <a:fld id="{DCE77428-002D-AB45-A367-70A25AC29285}" type="slidenum">
              <a:rPr lang="en-US" smtClean="0"/>
              <a:t>6</a:t>
            </a:fld>
            <a:endParaRPr lang="en-US"/>
          </a:p>
        </p:txBody>
      </p:sp>
    </p:spTree>
    <p:extLst>
      <p:ext uri="{BB962C8B-B14F-4D97-AF65-F5344CB8AC3E}">
        <p14:creationId xmlns:p14="http://schemas.microsoft.com/office/powerpoint/2010/main" val="5988394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charset="0"/>
              <a:buChar char="•"/>
              <a:tabLst/>
              <a:defRPr/>
            </a:pPr>
            <a:r>
              <a:rPr lang="en-US" sz="1200" kern="1200" dirty="0" smtClean="0">
                <a:solidFill>
                  <a:schemeClr val="tx1"/>
                </a:solidFill>
                <a:effectLst/>
                <a:latin typeface="+mn-lt"/>
                <a:ea typeface="+mn-ea"/>
                <a:cs typeface="+mn-cs"/>
              </a:rPr>
              <a:t>Do we build the thing,</a:t>
            </a:r>
            <a:r>
              <a:rPr lang="en-US" sz="1200" kern="1200" baseline="0" dirty="0" smtClean="0">
                <a:solidFill>
                  <a:schemeClr val="tx1"/>
                </a:solidFill>
                <a:effectLst/>
                <a:latin typeface="+mn-lt"/>
                <a:ea typeface="+mn-ea"/>
                <a:cs typeface="+mn-cs"/>
              </a:rPr>
              <a:t> or do we build the thing that allows a whole variety of things to be built on top of it.</a:t>
            </a:r>
          </a:p>
          <a:p>
            <a:pPr marL="171450" marR="0" indent="-171450" algn="l" defTabSz="914400" rtl="0" eaLnBrk="1" fontAlgn="auto" latinLnBrk="0" hangingPunct="1">
              <a:lnSpc>
                <a:spcPct val="100000"/>
              </a:lnSpc>
              <a:spcBef>
                <a:spcPts val="0"/>
              </a:spcBef>
              <a:spcAft>
                <a:spcPts val="0"/>
              </a:spcAft>
              <a:buClrTx/>
              <a:buSzTx/>
              <a:buFont typeface="Arial" charset="0"/>
              <a:buChar char="•"/>
              <a:tabLst/>
              <a:defRPr/>
            </a:pPr>
            <a:r>
              <a:rPr lang="en-US" sz="1200" kern="1200" baseline="0" dirty="0" smtClean="0">
                <a:solidFill>
                  <a:schemeClr val="tx1"/>
                </a:solidFill>
                <a:effectLst/>
                <a:latin typeface="+mn-lt"/>
                <a:ea typeface="+mn-ea"/>
                <a:cs typeface="+mn-cs"/>
              </a:rPr>
              <a:t>We’re not inventing buses</a:t>
            </a:r>
          </a:p>
          <a:p>
            <a:pPr marL="171450" marR="0" indent="-171450" algn="l" defTabSz="914400" rtl="0" eaLnBrk="1" fontAlgn="auto" latinLnBrk="0" hangingPunct="1">
              <a:lnSpc>
                <a:spcPct val="100000"/>
              </a:lnSpc>
              <a:spcBef>
                <a:spcPts val="0"/>
              </a:spcBef>
              <a:spcAft>
                <a:spcPts val="0"/>
              </a:spcAft>
              <a:buClrTx/>
              <a:buSzTx/>
              <a:buFont typeface="Arial" charset="0"/>
              <a:buChar char="•"/>
              <a:tabLst/>
              <a:defRPr/>
            </a:pPr>
            <a:r>
              <a:rPr lang="en-US" sz="1200" kern="1200" baseline="0" dirty="0" smtClean="0">
                <a:solidFill>
                  <a:schemeClr val="tx1"/>
                </a:solidFill>
                <a:effectLst/>
                <a:latin typeface="+mn-lt"/>
                <a:ea typeface="+mn-ea"/>
                <a:cs typeface="+mn-cs"/>
              </a:rPr>
              <a:t>We control a small part of the ecosystem.</a:t>
            </a:r>
          </a:p>
          <a:p>
            <a:pPr marL="171450" marR="0" indent="-171450" algn="l" defTabSz="914400" rtl="0" eaLnBrk="1" fontAlgn="auto" latinLnBrk="0" hangingPunct="1">
              <a:lnSpc>
                <a:spcPct val="100000"/>
              </a:lnSpc>
              <a:spcBef>
                <a:spcPts val="0"/>
              </a:spcBef>
              <a:spcAft>
                <a:spcPts val="0"/>
              </a:spcAft>
              <a:buClrTx/>
              <a:buSzTx/>
              <a:buFont typeface="Arial" charset="0"/>
              <a:buChar char="•"/>
              <a:tabLst/>
              <a:defRPr/>
            </a:pPr>
            <a:r>
              <a:rPr lang="en-US" sz="1200" kern="1200" baseline="0" dirty="0" smtClean="0">
                <a:solidFill>
                  <a:schemeClr val="tx1"/>
                </a:solidFill>
                <a:effectLst/>
                <a:latin typeface="+mn-lt"/>
                <a:ea typeface="+mn-ea"/>
                <a:cs typeface="+mn-cs"/>
              </a:rPr>
              <a:t>But we do have a monopoly of sorts on at least one kind of mobility.</a:t>
            </a:r>
            <a:endParaRPr lang="en-US" sz="1200" kern="1200" dirty="0" smtClean="0">
              <a:solidFill>
                <a:schemeClr val="tx1"/>
              </a:solidFill>
              <a:effectLst/>
              <a:latin typeface="+mn-lt"/>
              <a:ea typeface="+mn-ea"/>
              <a:cs typeface="+mn-cs"/>
            </a:endParaRPr>
          </a:p>
          <a:p>
            <a:pPr marL="171450" marR="0" indent="-171450" algn="l" defTabSz="914400" rtl="0" eaLnBrk="1" fontAlgn="auto" latinLnBrk="0" hangingPunct="1">
              <a:lnSpc>
                <a:spcPct val="100000"/>
              </a:lnSpc>
              <a:spcBef>
                <a:spcPts val="0"/>
              </a:spcBef>
              <a:spcAft>
                <a:spcPts val="0"/>
              </a:spcAft>
              <a:buClrTx/>
              <a:buSzTx/>
              <a:buFont typeface="Arial" charset="0"/>
              <a:buChar char="•"/>
              <a:tabLst/>
              <a:defRPr/>
            </a:pPr>
            <a:r>
              <a:rPr lang="en-US" sz="1200" kern="1200" dirty="0" smtClean="0">
                <a:solidFill>
                  <a:schemeClr val="tx1"/>
                </a:solidFill>
                <a:effectLst/>
                <a:latin typeface="+mn-lt"/>
                <a:ea typeface="+mn-ea"/>
                <a:cs typeface="+mn-cs"/>
              </a:rPr>
              <a:t>We </a:t>
            </a:r>
            <a:r>
              <a:rPr lang="en-US" sz="1200" kern="1200" dirty="0" smtClean="0">
                <a:solidFill>
                  <a:schemeClr val="tx1"/>
                </a:solidFill>
                <a:effectLst/>
                <a:latin typeface="+mn-lt"/>
                <a:ea typeface="+mn-ea"/>
                <a:cs typeface="+mn-cs"/>
              </a:rPr>
              <a:t>need that full feedback if we move to </a:t>
            </a:r>
            <a:r>
              <a:rPr lang="en-US" sz="1200" kern="1200" dirty="0" smtClean="0">
                <a:solidFill>
                  <a:schemeClr val="tx1"/>
                </a:solidFill>
                <a:effectLst/>
                <a:latin typeface="+mn-lt"/>
                <a:ea typeface="+mn-ea"/>
                <a:cs typeface="+mn-cs"/>
              </a:rPr>
              <a:t>a </a:t>
            </a:r>
            <a:r>
              <a:rPr lang="en-US" sz="1200" kern="1200" dirty="0" smtClean="0">
                <a:solidFill>
                  <a:schemeClr val="tx1"/>
                </a:solidFill>
                <a:effectLst/>
                <a:latin typeface="+mn-lt"/>
                <a:ea typeface="+mn-ea"/>
                <a:cs typeface="+mn-cs"/>
              </a:rPr>
              <a:t>system that includes system optimal costs in the user experience - whether </a:t>
            </a:r>
            <a:r>
              <a:rPr lang="en-US" sz="1200" kern="1200" dirty="0" err="1" smtClean="0">
                <a:solidFill>
                  <a:schemeClr val="tx1"/>
                </a:solidFill>
                <a:effectLst/>
                <a:latin typeface="+mn-lt"/>
                <a:ea typeface="+mn-ea"/>
                <a:cs typeface="+mn-cs"/>
              </a:rPr>
              <a:t>thats</a:t>
            </a:r>
            <a:r>
              <a:rPr lang="en-US" sz="1200" kern="1200" dirty="0" smtClean="0">
                <a:solidFill>
                  <a:schemeClr val="tx1"/>
                </a:solidFill>
                <a:effectLst/>
                <a:latin typeface="+mn-lt"/>
                <a:ea typeface="+mn-ea"/>
                <a:cs typeface="+mn-cs"/>
              </a:rPr>
              <a:t> pricing or access.  </a:t>
            </a:r>
          </a:p>
          <a:p>
            <a:pPr marL="171450" marR="0" indent="-171450" algn="l" defTabSz="914400" rtl="0" eaLnBrk="1" fontAlgn="auto" latinLnBrk="0" hangingPunct="1">
              <a:lnSpc>
                <a:spcPct val="100000"/>
              </a:lnSpc>
              <a:spcBef>
                <a:spcPts val="0"/>
              </a:spcBef>
              <a:spcAft>
                <a:spcPts val="0"/>
              </a:spcAft>
              <a:buClrTx/>
              <a:buSzTx/>
              <a:buFont typeface="Arial" charset="0"/>
              <a:buChar char="•"/>
              <a:tabLst/>
              <a:defRPr/>
            </a:pPr>
            <a:r>
              <a:rPr lang="en-US" sz="1200" kern="1200" dirty="0" smtClean="0">
                <a:solidFill>
                  <a:schemeClr val="tx1"/>
                </a:solidFill>
                <a:effectLst/>
                <a:latin typeface="+mn-lt"/>
                <a:ea typeface="+mn-ea"/>
                <a:cs typeface="+mn-cs"/>
              </a:rPr>
              <a:t>Public agencies have a responsibility to build the platform to support this</a:t>
            </a:r>
            <a:r>
              <a:rPr lang="en-US" sz="1200" kern="1200" dirty="0" smtClean="0">
                <a:solidFill>
                  <a:schemeClr val="tx1"/>
                </a:solidFill>
                <a:effectLst/>
                <a:latin typeface="+mn-lt"/>
                <a:ea typeface="+mn-ea"/>
                <a:cs typeface="+mn-cs"/>
              </a:rPr>
              <a:t>.</a:t>
            </a:r>
          </a:p>
          <a:p>
            <a:pPr marL="171450" marR="0" indent="-171450" algn="l" defTabSz="914400" rtl="0" eaLnBrk="1" fontAlgn="auto" latinLnBrk="0" hangingPunct="1">
              <a:lnSpc>
                <a:spcPct val="100000"/>
              </a:lnSpc>
              <a:spcBef>
                <a:spcPts val="0"/>
              </a:spcBef>
              <a:spcAft>
                <a:spcPts val="0"/>
              </a:spcAft>
              <a:buClrTx/>
              <a:buSzTx/>
              <a:buFont typeface="Arial" charset="0"/>
              <a:buChar char="•"/>
              <a:tabLst/>
              <a:defRPr/>
            </a:pPr>
            <a:r>
              <a:rPr lang="en-US" sz="1200" kern="1200" dirty="0" smtClean="0">
                <a:solidFill>
                  <a:schemeClr val="tx1"/>
                </a:solidFill>
                <a:effectLst/>
                <a:latin typeface="+mn-lt"/>
                <a:ea typeface="+mn-ea"/>
                <a:cs typeface="+mn-cs"/>
              </a:rPr>
              <a:t>To</a:t>
            </a:r>
            <a:r>
              <a:rPr lang="en-US" sz="1200" kern="1200" baseline="0" dirty="0" smtClean="0">
                <a:solidFill>
                  <a:schemeClr val="tx1"/>
                </a:solidFill>
                <a:effectLst/>
                <a:latin typeface="+mn-lt"/>
                <a:ea typeface="+mn-ea"/>
                <a:cs typeface="+mn-cs"/>
              </a:rPr>
              <a:t> move from a system focused on hardware, to one that thinks about the software that is already running all of it as a connected thing: from the planning, to operations, to payment, to data collection, and back to planning.  To allow that </a:t>
            </a:r>
            <a:r>
              <a:rPr lang="en-US" sz="1200" kern="1200" baseline="0" dirty="0" err="1" smtClean="0">
                <a:solidFill>
                  <a:schemeClr val="tx1"/>
                </a:solidFill>
                <a:effectLst/>
                <a:latin typeface="+mn-lt"/>
                <a:ea typeface="+mn-ea"/>
                <a:cs typeface="+mn-cs"/>
              </a:rPr>
              <a:t>cyle</a:t>
            </a:r>
            <a:r>
              <a:rPr lang="en-US" sz="1200" kern="1200" baseline="0" dirty="0" smtClean="0">
                <a:solidFill>
                  <a:schemeClr val="tx1"/>
                </a:solidFill>
                <a:effectLst/>
                <a:latin typeface="+mn-lt"/>
                <a:ea typeface="+mn-ea"/>
                <a:cs typeface="+mn-cs"/>
              </a:rPr>
              <a:t> to be sped up from every 150 years, to every month, week, day, and trip.</a:t>
            </a:r>
          </a:p>
          <a:p>
            <a:pPr marL="171450" marR="0" indent="-171450" algn="l" defTabSz="914400" rtl="0" eaLnBrk="1" fontAlgn="auto" latinLnBrk="0" hangingPunct="1">
              <a:lnSpc>
                <a:spcPct val="100000"/>
              </a:lnSpc>
              <a:spcBef>
                <a:spcPts val="0"/>
              </a:spcBef>
              <a:spcAft>
                <a:spcPts val="0"/>
              </a:spcAft>
              <a:buClrTx/>
              <a:buSzTx/>
              <a:buFont typeface="Arial" charset="0"/>
              <a:buChar char="•"/>
              <a:tabLst/>
              <a:defRPr/>
            </a:pPr>
            <a:r>
              <a:rPr lang="en-US" sz="1200" kern="1200" baseline="0" dirty="0" smtClean="0">
                <a:solidFill>
                  <a:schemeClr val="tx1"/>
                </a:solidFill>
                <a:effectLst/>
                <a:latin typeface="+mn-lt"/>
                <a:ea typeface="+mn-ea"/>
                <a:cs typeface="+mn-cs"/>
              </a:rPr>
              <a:t>To build a system that allows us to partner with app providers, and TNCs, and automated vehicle companies in the future.  </a:t>
            </a:r>
          </a:p>
          <a:p>
            <a:pPr marL="171450" marR="0" indent="-171450" algn="l" defTabSz="914400" rtl="0" eaLnBrk="1" fontAlgn="auto" latinLnBrk="0" hangingPunct="1">
              <a:lnSpc>
                <a:spcPct val="100000"/>
              </a:lnSpc>
              <a:spcBef>
                <a:spcPts val="0"/>
              </a:spcBef>
              <a:spcAft>
                <a:spcPts val="0"/>
              </a:spcAft>
              <a:buClrTx/>
              <a:buSzTx/>
              <a:buFont typeface="Arial" charset="0"/>
              <a:buChar char="•"/>
              <a:tabLst/>
              <a:defRPr/>
            </a:pPr>
            <a:r>
              <a:rPr lang="en-US" sz="1200" kern="1200" baseline="0" dirty="0" smtClean="0">
                <a:solidFill>
                  <a:schemeClr val="tx1"/>
                </a:solidFill>
                <a:effectLst/>
                <a:latin typeface="+mn-lt"/>
                <a:ea typeface="+mn-ea"/>
                <a:cs typeface="+mn-cs"/>
              </a:rPr>
              <a:t>So that we can make sure the benefits of those amazing things </a:t>
            </a:r>
            <a:r>
              <a:rPr lang="en-US" sz="1200" kern="1200" baseline="0" dirty="0" err="1" smtClean="0">
                <a:solidFill>
                  <a:schemeClr val="tx1"/>
                </a:solidFill>
                <a:effectLst/>
                <a:latin typeface="+mn-lt"/>
                <a:ea typeface="+mn-ea"/>
                <a:cs typeface="+mn-cs"/>
              </a:rPr>
              <a:t>acrrue</a:t>
            </a:r>
            <a:r>
              <a:rPr lang="en-US" sz="1200" kern="1200" baseline="0" dirty="0" smtClean="0">
                <a:solidFill>
                  <a:schemeClr val="tx1"/>
                </a:solidFill>
                <a:effectLst/>
                <a:latin typeface="+mn-lt"/>
                <a:ea typeface="+mn-ea"/>
                <a:cs typeface="+mn-cs"/>
              </a:rPr>
              <a:t> to the public interest </a:t>
            </a:r>
            <a:r>
              <a:rPr lang="mr-IN" sz="1200" kern="1200" baseline="0" dirty="0" smtClean="0">
                <a:solidFill>
                  <a:schemeClr val="tx1"/>
                </a:solidFill>
                <a:effectLst/>
                <a:latin typeface="+mn-lt"/>
                <a:ea typeface="+mn-ea"/>
                <a:cs typeface="+mn-cs"/>
              </a:rPr>
              <a:t>–</a:t>
            </a:r>
            <a:r>
              <a:rPr lang="en-US" sz="1200" kern="1200" baseline="0" dirty="0" smtClean="0">
                <a:solidFill>
                  <a:schemeClr val="tx1"/>
                </a:solidFill>
                <a:effectLst/>
                <a:latin typeface="+mn-lt"/>
                <a:ea typeface="+mn-ea"/>
                <a:cs typeface="+mn-cs"/>
              </a:rPr>
              <a:t> to everyone, and not just the people who can afford it.  </a:t>
            </a:r>
          </a:p>
          <a:p>
            <a:pPr marL="171450" marR="0" indent="-171450" algn="l" defTabSz="914400" rtl="0" eaLnBrk="1" fontAlgn="auto" latinLnBrk="0" hangingPunct="1">
              <a:lnSpc>
                <a:spcPct val="100000"/>
              </a:lnSpc>
              <a:spcBef>
                <a:spcPts val="0"/>
              </a:spcBef>
              <a:spcAft>
                <a:spcPts val="0"/>
              </a:spcAft>
              <a:buClrTx/>
              <a:buSzTx/>
              <a:buFont typeface="Arial" charset="0"/>
              <a:buChar char="•"/>
              <a:tabLst/>
              <a:defRPr/>
            </a:pPr>
            <a:r>
              <a:rPr lang="en-US" sz="1200" kern="1200" baseline="0" dirty="0" smtClean="0">
                <a:solidFill>
                  <a:schemeClr val="tx1"/>
                </a:solidFill>
                <a:effectLst/>
                <a:latin typeface="+mn-lt"/>
                <a:ea typeface="+mn-ea"/>
                <a:cs typeface="+mn-cs"/>
              </a:rPr>
              <a:t>So that we can make sure the mobility that people need is accessible to all.</a:t>
            </a:r>
          </a:p>
          <a:p>
            <a:pPr marL="171450" marR="0" indent="-171450" algn="l" defTabSz="914400" rtl="0" eaLnBrk="1" fontAlgn="auto" latinLnBrk="0" hangingPunct="1">
              <a:lnSpc>
                <a:spcPct val="100000"/>
              </a:lnSpc>
              <a:spcBef>
                <a:spcPts val="0"/>
              </a:spcBef>
              <a:spcAft>
                <a:spcPts val="0"/>
              </a:spcAft>
              <a:buClrTx/>
              <a:buSzTx/>
              <a:buFont typeface="Arial" charset="0"/>
              <a:buChar char="•"/>
              <a:tabLst/>
              <a:defRPr/>
            </a:pPr>
            <a:r>
              <a:rPr lang="en-US" sz="1200" kern="1200" baseline="0" dirty="0" smtClean="0">
                <a:solidFill>
                  <a:schemeClr val="tx1"/>
                </a:solidFill>
                <a:effectLst/>
                <a:latin typeface="+mn-lt"/>
                <a:ea typeface="+mn-ea"/>
                <a:cs typeface="+mn-cs"/>
              </a:rPr>
              <a:t>Who else is going to do it?</a:t>
            </a:r>
            <a:endParaRPr lang="en-US" sz="1200" kern="1200" dirty="0" smtClean="0">
              <a:solidFill>
                <a:schemeClr val="tx1"/>
              </a:solidFill>
              <a:effectLst/>
              <a:latin typeface="+mn-lt"/>
              <a:ea typeface="+mn-ea"/>
              <a:cs typeface="+mn-cs"/>
            </a:endParaRPr>
          </a:p>
          <a:p>
            <a:pPr marL="171450" indent="-171450">
              <a:buFont typeface="Arial" charset="0"/>
              <a:buChar char="•"/>
            </a:pPr>
            <a:endParaRPr lang="en-US" dirty="0"/>
          </a:p>
        </p:txBody>
      </p:sp>
      <p:sp>
        <p:nvSpPr>
          <p:cNvPr id="4" name="Slide Number Placeholder 3"/>
          <p:cNvSpPr>
            <a:spLocks noGrp="1"/>
          </p:cNvSpPr>
          <p:nvPr>
            <p:ph type="sldNum" sz="quarter" idx="10"/>
          </p:nvPr>
        </p:nvSpPr>
        <p:spPr/>
        <p:txBody>
          <a:bodyPr/>
          <a:lstStyle/>
          <a:p>
            <a:fld id="{DCE77428-002D-AB45-A367-70A25AC29285}" type="slidenum">
              <a:rPr lang="en-US" smtClean="0"/>
              <a:t>7</a:t>
            </a:fld>
            <a:endParaRPr lang="en-US"/>
          </a:p>
        </p:txBody>
      </p:sp>
    </p:spTree>
    <p:extLst>
      <p:ext uri="{BB962C8B-B14F-4D97-AF65-F5344CB8AC3E}">
        <p14:creationId xmlns:p14="http://schemas.microsoft.com/office/powerpoint/2010/main" val="4744813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pattFill prst="pct75">
            <a:fgClr>
              <a:srgbClr val="2D7BC0"/>
            </a:fgClr>
            <a:bgClr>
              <a:schemeClr val="bg1"/>
            </a:bgClr>
          </a:pattFill>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 name="Title 1"/>
          <p:cNvSpPr>
            <a:spLocks noGrp="1"/>
          </p:cNvSpPr>
          <p:nvPr>
            <p:ph type="ctrTitle"/>
          </p:nvPr>
        </p:nvSpPr>
        <p:spPr>
          <a:xfrm>
            <a:off x="810001" y="1449147"/>
            <a:ext cx="10572000" cy="2971051"/>
          </a:xfrm>
        </p:spPr>
        <p:txBody>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5/9/17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smtClean="0"/>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C79C5D-2A6F-F04D-97DA-BEF2467B64E4}" type="datetimeFigureOut">
              <a:rPr lang="en-US" dirty="0"/>
              <a:pPr/>
              <a:t>5/9/17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smtClean="0"/>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smtClean="0"/>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5/9/17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smtClean="0"/>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smtClean="0"/>
              <a:t>Click to edit Master text styles</a:t>
            </a:r>
          </a:p>
        </p:txBody>
      </p:sp>
      <p:sp>
        <p:nvSpPr>
          <p:cNvPr id="2" name="Date Placeholder 1"/>
          <p:cNvSpPr>
            <a:spLocks noGrp="1"/>
          </p:cNvSpPr>
          <p:nvPr>
            <p:ph type="dt" sz="half" idx="10"/>
          </p:nvPr>
        </p:nvSpPr>
        <p:spPr/>
        <p:txBody>
          <a:bodyPr/>
          <a:lstStyle/>
          <a:p>
            <a:fld id="{FBF54567-0DE4-3F47-BF90-CB84690072F9}" type="datetimeFigureOut">
              <a:rPr lang="en-US" dirty="0"/>
              <a:pPr/>
              <a:t>5/9/17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5/9/17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5/9/17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solidFill>
            <a:srgbClr val="2D7BC0"/>
          </a:solidFill>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5/9/17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pattFill prst="pct75">
            <a:fgClr>
              <a:srgbClr val="2D7BC0"/>
            </a:fgClr>
            <a:bgClr>
              <a:schemeClr val="bg1"/>
            </a:bgClr>
          </a:pattFill>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smtClean="0"/>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5/9/17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5/9/17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5/9/17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5/9/17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5/9/17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DF5E60-9974-AC48-9591-99C2BB44B7CF}" type="datetimeFigureOut">
              <a:rPr lang="en-US" dirty="0"/>
              <a:pPr/>
              <a:t>5/9/17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smtClean="0"/>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5/9/17</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5/9/17</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Platforms, roles, </a:t>
            </a:r>
            <a:r>
              <a:rPr lang="en-US" dirty="0" smtClean="0"/>
              <a:t>values</a:t>
            </a:r>
            <a:endParaRPr lang="en-US" dirty="0"/>
          </a:p>
        </p:txBody>
      </p:sp>
      <p:sp>
        <p:nvSpPr>
          <p:cNvPr id="3" name="Subtitle 2"/>
          <p:cNvSpPr>
            <a:spLocks noGrp="1"/>
          </p:cNvSpPr>
          <p:nvPr>
            <p:ph type="subTitle" idx="1"/>
          </p:nvPr>
        </p:nvSpPr>
        <p:spPr>
          <a:xfrm>
            <a:off x="810001" y="5280846"/>
            <a:ext cx="10572000" cy="1278449"/>
          </a:xfrm>
        </p:spPr>
        <p:txBody>
          <a:bodyPr>
            <a:normAutofit/>
          </a:bodyPr>
          <a:lstStyle/>
          <a:p>
            <a:r>
              <a:rPr lang="en-US" dirty="0" smtClean="0"/>
              <a:t>David Block-Schachter, MBTA</a:t>
            </a:r>
          </a:p>
          <a:p>
            <a:r>
              <a:rPr lang="en-US" dirty="0" smtClean="0"/>
              <a:t>May 12, 2017</a:t>
            </a:r>
            <a:endParaRPr lang="en-US" dirty="0"/>
          </a:p>
        </p:txBody>
      </p:sp>
    </p:spTree>
    <p:extLst>
      <p:ext uri="{BB962C8B-B14F-4D97-AF65-F5344CB8AC3E}">
        <p14:creationId xmlns:p14="http://schemas.microsoft.com/office/powerpoint/2010/main" val="13699052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my role?</a:t>
            </a:r>
            <a:endParaRPr lang="en-US" dirty="0"/>
          </a:p>
        </p:txBody>
      </p:sp>
      <p:sp>
        <p:nvSpPr>
          <p:cNvPr id="3" name="Text Placeholder 2"/>
          <p:cNvSpPr>
            <a:spLocks noGrp="1"/>
          </p:cNvSpPr>
          <p:nvPr>
            <p:ph type="body" idx="1"/>
          </p:nvPr>
        </p:nvSpPr>
        <p:spPr/>
        <p:txBody>
          <a:bodyPr/>
          <a:lstStyle/>
          <a:p>
            <a:pPr marL="285750" indent="-285750">
              <a:buFont typeface="Arial" charset="0"/>
              <a:buChar char="•"/>
            </a:pPr>
            <a:r>
              <a:rPr lang="en-US" dirty="0" smtClean="0"/>
              <a:t>My = David Block-Schachter</a:t>
            </a:r>
          </a:p>
          <a:p>
            <a:pPr marL="285750" indent="-285750">
              <a:buFont typeface="Arial" charset="0"/>
              <a:buChar char="•"/>
            </a:pPr>
            <a:r>
              <a:rPr lang="en-US" dirty="0" smtClean="0"/>
              <a:t>My = Public Agency</a:t>
            </a:r>
            <a:endParaRPr lang="en-US" dirty="0"/>
          </a:p>
        </p:txBody>
      </p:sp>
    </p:spTree>
    <p:extLst>
      <p:ext uri="{BB962C8B-B14F-4D97-AF65-F5344CB8AC3E}">
        <p14:creationId xmlns:p14="http://schemas.microsoft.com/office/powerpoint/2010/main" val="8251891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platform?</a:t>
            </a:r>
            <a:endParaRPr lang="en-US" dirty="0"/>
          </a:p>
        </p:txBody>
      </p:sp>
      <p:sp>
        <p:nvSpPr>
          <p:cNvPr id="3" name="Text Placeholder 2"/>
          <p:cNvSpPr>
            <a:spLocks noGrp="1"/>
          </p:cNvSpPr>
          <p:nvPr>
            <p:ph type="body" idx="1"/>
          </p:nvPr>
        </p:nvSpPr>
        <p:spPr/>
        <p:txBody>
          <a:bodyPr/>
          <a:lstStyle/>
          <a:p>
            <a:pPr marL="285750" indent="-285750">
              <a:buFont typeface="Arial" charset="0"/>
              <a:buChar char="•"/>
            </a:pPr>
            <a:r>
              <a:rPr lang="en-US" dirty="0" smtClean="0"/>
              <a:t>Full feedback loop: b2b, enable b2c, data to improve</a:t>
            </a:r>
            <a:endParaRPr lang="en-US" dirty="0"/>
          </a:p>
        </p:txBody>
      </p:sp>
    </p:spTree>
    <p:extLst>
      <p:ext uri="{BB962C8B-B14F-4D97-AF65-F5344CB8AC3E}">
        <p14:creationId xmlns:p14="http://schemas.microsoft.com/office/powerpoint/2010/main" val="1411505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What is a platform for?</a:t>
            </a:r>
            <a:endParaRPr lang="en-US" dirty="0"/>
          </a:p>
        </p:txBody>
      </p:sp>
      <p:sp>
        <p:nvSpPr>
          <p:cNvPr id="3" name="Text Placeholder 2"/>
          <p:cNvSpPr>
            <a:spLocks noGrp="1"/>
          </p:cNvSpPr>
          <p:nvPr>
            <p:ph type="body" idx="1"/>
          </p:nvPr>
        </p:nvSpPr>
        <p:spPr/>
        <p:txBody>
          <a:bodyPr/>
          <a:lstStyle/>
          <a:p>
            <a:pPr marL="285750" indent="-285750">
              <a:buFont typeface="Arial" charset="0"/>
              <a:buChar char="•"/>
            </a:pPr>
            <a:r>
              <a:rPr lang="en-US" dirty="0" smtClean="0"/>
              <a:t>$$ or people?</a:t>
            </a:r>
          </a:p>
          <a:p>
            <a:pPr marL="285750" indent="-285750">
              <a:buFont typeface="Arial" charset="0"/>
              <a:buChar char="•"/>
            </a:pPr>
            <a:r>
              <a:rPr lang="en-US" dirty="0"/>
              <a:t>O</a:t>
            </a:r>
            <a:r>
              <a:rPr lang="en-US" dirty="0" smtClean="0"/>
              <a:t>perations or regulation?</a:t>
            </a:r>
            <a:endParaRPr lang="en-US" dirty="0"/>
          </a:p>
        </p:txBody>
      </p:sp>
    </p:spTree>
    <p:extLst>
      <p:ext uri="{BB962C8B-B14F-4D97-AF65-F5344CB8AC3E}">
        <p14:creationId xmlns:p14="http://schemas.microsoft.com/office/powerpoint/2010/main" val="17420163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App ecosystem</a:t>
            </a:r>
            <a:endParaRPr lang="en-US" dirty="0"/>
          </a:p>
        </p:txBody>
      </p:sp>
      <p:sp>
        <p:nvSpPr>
          <p:cNvPr id="3" name="Text Placeholder 2"/>
          <p:cNvSpPr>
            <a:spLocks noGrp="1"/>
          </p:cNvSpPr>
          <p:nvPr>
            <p:ph type="body" idx="1"/>
          </p:nvPr>
        </p:nvSpPr>
        <p:spPr>
          <a:xfrm>
            <a:off x="810000" y="5281201"/>
            <a:ext cx="10561418" cy="1302479"/>
          </a:xfrm>
        </p:spPr>
        <p:txBody>
          <a:bodyPr/>
          <a:lstStyle/>
          <a:p>
            <a:pPr marL="285750" indent="-285750">
              <a:buFont typeface="Arial" charset="0"/>
              <a:buChar char="•"/>
            </a:pPr>
            <a:r>
              <a:rPr lang="en-US" dirty="0" smtClean="0"/>
              <a:t>7 years, from one to many</a:t>
            </a:r>
          </a:p>
          <a:p>
            <a:pPr marL="285750" indent="-285750">
              <a:buFont typeface="Arial" charset="0"/>
              <a:buChar char="•"/>
            </a:pPr>
            <a:r>
              <a:rPr lang="en-US" dirty="0" smtClean="0"/>
              <a:t>To one again?</a:t>
            </a:r>
          </a:p>
          <a:p>
            <a:pPr marL="285750" indent="-285750">
              <a:buFont typeface="Arial" charset="0"/>
              <a:buChar char="•"/>
            </a:pPr>
            <a:r>
              <a:rPr lang="en-US" dirty="0" smtClean="0"/>
              <a:t>The value of partnerships</a:t>
            </a:r>
            <a:endParaRPr lang="en-US" dirty="0"/>
          </a:p>
        </p:txBody>
      </p:sp>
    </p:spTree>
    <p:extLst>
      <p:ext uri="{BB962C8B-B14F-4D97-AF65-F5344CB8AC3E}">
        <p14:creationId xmlns:p14="http://schemas.microsoft.com/office/powerpoint/2010/main" val="13595603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Fare collection</a:t>
            </a:r>
            <a:endParaRPr lang="en-US" dirty="0"/>
          </a:p>
        </p:txBody>
      </p:sp>
      <p:sp>
        <p:nvSpPr>
          <p:cNvPr id="3" name="Text Placeholder 2"/>
          <p:cNvSpPr>
            <a:spLocks noGrp="1"/>
          </p:cNvSpPr>
          <p:nvPr>
            <p:ph type="body" idx="1"/>
          </p:nvPr>
        </p:nvSpPr>
        <p:spPr/>
        <p:txBody>
          <a:bodyPr/>
          <a:lstStyle/>
          <a:p>
            <a:pPr marL="285750" indent="-285750">
              <a:buFont typeface="Arial" charset="0"/>
              <a:buChar char="•"/>
            </a:pPr>
            <a:r>
              <a:rPr lang="en-US" dirty="0" smtClean="0"/>
              <a:t>Traditional: bring </a:t>
            </a:r>
            <a:r>
              <a:rPr lang="en-US" dirty="0"/>
              <a:t>in $$ from customers, </a:t>
            </a:r>
            <a:r>
              <a:rPr lang="en-US" dirty="0" smtClean="0"/>
              <a:t>dispense </a:t>
            </a:r>
            <a:r>
              <a:rPr lang="en-US" dirty="0"/>
              <a:t>to </a:t>
            </a:r>
            <a:r>
              <a:rPr lang="en-US" dirty="0" smtClean="0"/>
              <a:t>operation; hardware driven</a:t>
            </a:r>
            <a:endParaRPr lang="en-US" dirty="0"/>
          </a:p>
          <a:p>
            <a:pPr marL="285750" indent="-285750">
              <a:buFont typeface="Arial" charset="0"/>
              <a:buChar char="•"/>
            </a:pPr>
            <a:r>
              <a:rPr lang="en-US" dirty="0" smtClean="0"/>
              <a:t>Change: </a:t>
            </a:r>
            <a:r>
              <a:rPr lang="en-US" dirty="0"/>
              <a:t>central, </a:t>
            </a:r>
            <a:r>
              <a:rPr lang="en-US" dirty="0" smtClean="0"/>
              <a:t>software driven</a:t>
            </a:r>
            <a:endParaRPr lang="en-US" dirty="0"/>
          </a:p>
          <a:p>
            <a:pPr marL="285750" indent="-285750">
              <a:buFont typeface="Arial" charset="0"/>
              <a:buChar char="•"/>
            </a:pPr>
            <a:r>
              <a:rPr lang="en-US" dirty="0" smtClean="0"/>
              <a:t>Challenges: enabling all digital, accessibly</a:t>
            </a:r>
            <a:endParaRPr lang="en-US" dirty="0"/>
          </a:p>
        </p:txBody>
      </p:sp>
    </p:spTree>
    <p:extLst>
      <p:ext uri="{BB962C8B-B14F-4D97-AF65-F5344CB8AC3E}">
        <p14:creationId xmlns:p14="http://schemas.microsoft.com/office/powerpoint/2010/main" val="744645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my role?</a:t>
            </a:r>
            <a:endParaRPr lang="en-US" dirty="0"/>
          </a:p>
        </p:txBody>
      </p:sp>
      <p:sp>
        <p:nvSpPr>
          <p:cNvPr id="3" name="Text Placeholder 2"/>
          <p:cNvSpPr>
            <a:spLocks noGrp="1"/>
          </p:cNvSpPr>
          <p:nvPr>
            <p:ph type="body" idx="1"/>
          </p:nvPr>
        </p:nvSpPr>
        <p:spPr>
          <a:xfrm>
            <a:off x="810000" y="5281201"/>
            <a:ext cx="10561418" cy="1576799"/>
          </a:xfrm>
        </p:spPr>
        <p:txBody>
          <a:bodyPr/>
          <a:lstStyle/>
          <a:p>
            <a:pPr marL="285750" indent="-285750">
              <a:buFont typeface="Arial" charset="0"/>
              <a:buChar char="•"/>
            </a:pPr>
            <a:r>
              <a:rPr lang="en-US" dirty="0" smtClean="0"/>
              <a:t>Shaping the future?</a:t>
            </a:r>
          </a:p>
          <a:p>
            <a:pPr marL="285750" indent="-285750">
              <a:buFont typeface="Arial" charset="0"/>
              <a:buChar char="•"/>
            </a:pPr>
            <a:r>
              <a:rPr lang="en-US" dirty="0" smtClean="0"/>
              <a:t>Or creating the platform to protect public interest whatever the shape of the future?</a:t>
            </a:r>
          </a:p>
          <a:p>
            <a:pPr marL="285750" indent="-285750">
              <a:buFont typeface="Arial" charset="0"/>
              <a:buChar char="•"/>
            </a:pPr>
            <a:r>
              <a:rPr lang="en-US" dirty="0" smtClean="0"/>
              <a:t>Hardware </a:t>
            </a:r>
            <a:r>
              <a:rPr lang="en-US" dirty="0" smtClean="0">
                <a:sym typeface="Wingdings"/>
              </a:rPr>
              <a:t> software as the solution</a:t>
            </a:r>
            <a:r>
              <a:rPr lang="en-US" dirty="0" smtClean="0"/>
              <a:t> </a:t>
            </a:r>
          </a:p>
          <a:p>
            <a:pPr marL="285750" indent="-285750">
              <a:buFont typeface="Arial" charset="0"/>
              <a:buChar char="•"/>
            </a:pPr>
            <a:endParaRPr lang="en-US" dirty="0"/>
          </a:p>
        </p:txBody>
      </p:sp>
    </p:spTree>
    <p:extLst>
      <p:ext uri="{BB962C8B-B14F-4D97-AF65-F5344CB8AC3E}">
        <p14:creationId xmlns:p14="http://schemas.microsoft.com/office/powerpoint/2010/main" val="1683628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203</TotalTime>
  <Words>1896</Words>
  <Application>Microsoft Macintosh PowerPoint</Application>
  <PresentationFormat>Widescreen</PresentationFormat>
  <Paragraphs>104</Paragraphs>
  <Slides>7</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Calibri</vt:lpstr>
      <vt:lpstr>Century Gothic</vt:lpstr>
      <vt:lpstr>Mangal</vt:lpstr>
      <vt:lpstr>Wingdings</vt:lpstr>
      <vt:lpstr>Wingdings 2</vt:lpstr>
      <vt:lpstr>Quotable</vt:lpstr>
      <vt:lpstr>Platforms, roles, values</vt:lpstr>
      <vt:lpstr>What’s my role?</vt:lpstr>
      <vt:lpstr>What is a platform?</vt:lpstr>
      <vt:lpstr>What is a platform for?</vt:lpstr>
      <vt:lpstr>App ecosystem</vt:lpstr>
      <vt:lpstr>Fare collection</vt:lpstr>
      <vt:lpstr>What’s my role?</vt:lpstr>
    </vt:vector>
  </TitlesOfParts>
  <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Block-Schachter, David</dc:creator>
  <cp:lastModifiedBy>Block-Schachter, David</cp:lastModifiedBy>
  <cp:revision>32</cp:revision>
  <cp:lastPrinted>2017-05-10T00:47:24Z</cp:lastPrinted>
  <dcterms:created xsi:type="dcterms:W3CDTF">2017-05-06T12:06:37Z</dcterms:created>
  <dcterms:modified xsi:type="dcterms:W3CDTF">2017-05-10T01:27:00Z</dcterms:modified>
</cp:coreProperties>
</file>