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BFD7F2"/>
    <a:srgbClr val="F2F2F2"/>
    <a:srgbClr val="153C66"/>
    <a:srgbClr val="00ACBD"/>
    <a:srgbClr val="C6ECF8"/>
    <a:srgbClr val="1C406B"/>
    <a:srgbClr val="90D4B7"/>
    <a:srgbClr val="7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89869" autoAdjust="0"/>
  </p:normalViewPr>
  <p:slideViewPr>
    <p:cSldViewPr snapToGrid="0">
      <p:cViewPr varScale="1">
        <p:scale>
          <a:sx n="87" d="100"/>
          <a:sy n="87" d="100"/>
        </p:scale>
        <p:origin x="786" y="78"/>
      </p:cViewPr>
      <p:guideLst>
        <p:guide orient="horz" pos="364"/>
        <p:guide orient="horz" pos="3970"/>
        <p:guide orient="horz" pos="2164"/>
        <p:guide orient="horz" pos="1632"/>
        <p:guide orient="horz" pos="1704"/>
        <p:guide pos="3828"/>
        <p:guide pos="4895"/>
        <p:guide pos="119"/>
        <p:guide pos="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38" y="108"/>
      </p:cViewPr>
      <p:guideLst>
        <p:guide orient="horz" pos="2928"/>
        <p:guide pos="2208"/>
      </p:guideLst>
    </p:cSldViewPr>
  </p:notesViewPr>
  <p:gridSpacing cx="76200" cy="76200"/>
</p:viewPr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EC4A5-1B97-4374-B96D-EEE07DCABAEF}">
      <dsp:nvSpPr>
        <dsp:cNvPr id="0" name=""/>
        <dsp:cNvSpPr/>
      </dsp:nvSpPr>
      <dsp:spPr>
        <a:xfrm>
          <a:off x="0" y="1074754"/>
          <a:ext cx="2583033" cy="886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4G LTE based </a:t>
          </a:r>
          <a:r>
            <a:rPr lang="en-US" sz="3300" kern="1200" dirty="0" err="1" smtClean="0"/>
            <a:t>IoT</a:t>
          </a:r>
          <a:endParaRPr lang="en-US" sz="3300" kern="1200" dirty="0"/>
        </a:p>
      </dsp:txBody>
      <dsp:txXfrm>
        <a:off x="443073" y="1074754"/>
        <a:ext cx="1696888" cy="886145"/>
      </dsp:txXfrm>
    </dsp:sp>
    <dsp:sp modelId="{A3C27808-99CF-40AC-A93C-D69F7EA08244}">
      <dsp:nvSpPr>
        <dsp:cNvPr id="0" name=""/>
        <dsp:cNvSpPr/>
      </dsp:nvSpPr>
      <dsp:spPr>
        <a:xfrm>
          <a:off x="2239005" y="1113632"/>
          <a:ext cx="2143917" cy="857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Rel</a:t>
          </a:r>
          <a:r>
            <a:rPr lang="en-US" sz="2000" kern="1200" dirty="0" smtClean="0"/>
            <a:t> 12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Cat 0 (MTC)</a:t>
          </a:r>
          <a:endParaRPr lang="en-US" sz="1600" kern="1200" dirty="0"/>
        </a:p>
      </dsp:txBody>
      <dsp:txXfrm>
        <a:off x="2667788" y="1113632"/>
        <a:ext cx="1286351" cy="857566"/>
      </dsp:txXfrm>
    </dsp:sp>
    <dsp:sp modelId="{4B44D82C-714D-4B2A-AA5D-CBF0DF5246A1}">
      <dsp:nvSpPr>
        <dsp:cNvPr id="0" name=""/>
        <dsp:cNvSpPr/>
      </dsp:nvSpPr>
      <dsp:spPr>
        <a:xfrm>
          <a:off x="4092301" y="1113623"/>
          <a:ext cx="2143917" cy="857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Rel</a:t>
          </a:r>
          <a:r>
            <a:rPr lang="en-US" sz="1600" kern="1200" dirty="0" smtClean="0"/>
            <a:t> 13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 M1 (</a:t>
          </a:r>
          <a:r>
            <a:rPr lang="en-US" sz="1600" kern="1200" dirty="0" err="1" smtClean="0"/>
            <a:t>eMTC</a:t>
          </a:r>
          <a:r>
            <a:rPr lang="en-US" sz="1600" kern="1200" dirty="0" smtClean="0"/>
            <a:t>), Cat NB1 (NB-</a:t>
          </a:r>
          <a:r>
            <a:rPr lang="en-US" sz="1600" kern="1200" dirty="0" err="1" smtClean="0"/>
            <a:t>IoT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4521084" y="1113623"/>
        <a:ext cx="1286351" cy="857566"/>
      </dsp:txXfrm>
    </dsp:sp>
    <dsp:sp modelId="{1BCA4D4F-88D5-42B2-947A-731D56D20BEC}">
      <dsp:nvSpPr>
        <dsp:cNvPr id="0" name=""/>
        <dsp:cNvSpPr/>
      </dsp:nvSpPr>
      <dsp:spPr>
        <a:xfrm>
          <a:off x="5936070" y="1113623"/>
          <a:ext cx="2143917" cy="857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Rel</a:t>
          </a:r>
          <a:r>
            <a:rPr lang="en-US" sz="1600" kern="1200" dirty="0" smtClean="0"/>
            <a:t> 14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FeMTC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eNB-IoT</a:t>
          </a:r>
          <a:endParaRPr lang="en-US" sz="1600" kern="1200" dirty="0"/>
        </a:p>
      </dsp:txBody>
      <dsp:txXfrm>
        <a:off x="6364853" y="1113623"/>
        <a:ext cx="1286351" cy="857566"/>
      </dsp:txXfrm>
    </dsp:sp>
    <dsp:sp modelId="{4380B500-5F08-4E17-8DDA-057A16ED9032}">
      <dsp:nvSpPr>
        <dsp:cNvPr id="0" name=""/>
        <dsp:cNvSpPr/>
      </dsp:nvSpPr>
      <dsp:spPr>
        <a:xfrm>
          <a:off x="7779839" y="1113623"/>
          <a:ext cx="2143917" cy="857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Rel</a:t>
          </a:r>
          <a:r>
            <a:rPr lang="en-US" sz="1600" kern="1200" dirty="0" smtClean="0"/>
            <a:t> 15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Further enhancements</a:t>
          </a:r>
          <a:endParaRPr lang="en-US" sz="1600" kern="1200" dirty="0"/>
        </a:p>
      </dsp:txBody>
      <dsp:txXfrm>
        <a:off x="8208622" y="1113623"/>
        <a:ext cx="1286351" cy="857566"/>
      </dsp:txXfrm>
    </dsp:sp>
    <dsp:sp modelId="{37737388-DC18-4D5D-9ED0-BAAB791ADD8A}">
      <dsp:nvSpPr>
        <dsp:cNvPr id="0" name=""/>
        <dsp:cNvSpPr/>
      </dsp:nvSpPr>
      <dsp:spPr>
        <a:xfrm>
          <a:off x="5484969" y="2222271"/>
          <a:ext cx="2583033" cy="894741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5G NR based </a:t>
          </a:r>
          <a:r>
            <a:rPr lang="en-US" sz="3300" kern="1200" dirty="0" err="1" smtClean="0"/>
            <a:t>IoT</a:t>
          </a:r>
          <a:endParaRPr lang="en-US" sz="3300" kern="1200" dirty="0"/>
        </a:p>
      </dsp:txBody>
      <dsp:txXfrm>
        <a:off x="5932340" y="2222271"/>
        <a:ext cx="1688292" cy="894741"/>
      </dsp:txXfrm>
    </dsp:sp>
    <dsp:sp modelId="{696389DC-5658-4801-AF5D-AE67DC1C4109}">
      <dsp:nvSpPr>
        <dsp:cNvPr id="0" name=""/>
        <dsp:cNvSpPr/>
      </dsp:nvSpPr>
      <dsp:spPr>
        <a:xfrm>
          <a:off x="7696126" y="2222553"/>
          <a:ext cx="2228923" cy="857566"/>
        </a:xfrm>
        <a:prstGeom prst="chevron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Rel</a:t>
          </a:r>
          <a:r>
            <a:rPr lang="en-US" sz="1800" kern="1200" dirty="0" smtClean="0"/>
            <a:t> 15 and beyond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mMTC</a:t>
          </a:r>
          <a:endParaRPr lang="en-US" sz="1800" kern="1200" dirty="0"/>
        </a:p>
      </dsp:txBody>
      <dsp:txXfrm>
        <a:off x="8124909" y="2222553"/>
        <a:ext cx="1371357" cy="857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360" y="9123546"/>
            <a:ext cx="1497704" cy="1095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Copyright 2013 Duarte Inc. Confidential.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7731" y="9123546"/>
            <a:ext cx="108149" cy="1095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70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65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093788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1089" y="4929028"/>
            <a:ext cx="6228222" cy="367014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360" y="9123546"/>
            <a:ext cx="1356781" cy="93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Copyright 2013 Duarte Inc. Confidential.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7752" y="9123546"/>
            <a:ext cx="78654" cy="93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6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8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85000"/>
      </a:lnSpc>
      <a:spcBef>
        <a:spcPts val="800"/>
      </a:spcBef>
      <a:spcAft>
        <a:spcPts val="200"/>
      </a:spcAft>
      <a:buFont typeface="Arial" pitchFamily="34" charset="0"/>
      <a:buChar char="•"/>
      <a:defRPr sz="1200" kern="1200">
        <a:solidFill>
          <a:schemeClr val="bg1">
            <a:lumMod val="50000"/>
          </a:schemeClr>
        </a:solidFill>
        <a:latin typeface="+mj-lt"/>
        <a:ea typeface="+mn-ea"/>
        <a:cs typeface="+mn-cs"/>
      </a:defRPr>
    </a:lvl1pPr>
    <a:lvl2pPr marL="2286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1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2pPr>
    <a:lvl3pPr marL="3429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05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3pPr>
    <a:lvl4pPr marL="4572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0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4pPr>
    <a:lvl5pPr marL="5715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9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2_Qualcomm_01">
  <a:themeElements>
    <a:clrScheme name="Qualcomm Updated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E98306"/>
      </a:accent2>
      <a:accent3>
        <a:srgbClr val="153C66"/>
      </a:accent3>
      <a:accent4>
        <a:srgbClr val="FFD939"/>
      </a:accent4>
      <a:accent5>
        <a:srgbClr val="FCB53B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28575" cmpd="sng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1_Qualcomm_01">
  <a:themeElements>
    <a:clrScheme name="Qualcomm Updated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E98306"/>
      </a:accent2>
      <a:accent3>
        <a:srgbClr val="153C66"/>
      </a:accent3>
      <a:accent4>
        <a:srgbClr val="FFD939"/>
      </a:accent4>
      <a:accent5>
        <a:srgbClr val="FCB53B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28575" cmpd="sng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Qualcomm_01">
  <a:themeElements>
    <a:clrScheme name="Qualcomm Updated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E98306"/>
      </a:accent2>
      <a:accent3>
        <a:srgbClr val="153C66"/>
      </a:accent3>
      <a:accent4>
        <a:srgbClr val="FFD939"/>
      </a:accent4>
      <a:accent5>
        <a:srgbClr val="FCB53B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28575" cmpd="sng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Qualcomm_01">
  <a:themeElements>
    <a:clrScheme name="Qualcomm Updated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E98306"/>
      </a:accent2>
      <a:accent3>
        <a:srgbClr val="153C66"/>
      </a:accent3>
      <a:accent4>
        <a:srgbClr val="FFD939"/>
      </a:accent4>
      <a:accent5>
        <a:srgbClr val="FCB53B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28575" cmpd="sng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Duarte_2013">
      <a:dk1>
        <a:sysClr val="windowText" lastClr="000000"/>
      </a:dk1>
      <a:lt1>
        <a:sysClr val="window" lastClr="FFFFFF"/>
      </a:lt1>
      <a:dk2>
        <a:srgbClr val="AF3C19"/>
      </a:dk2>
      <a:lt2>
        <a:srgbClr val="EAE8DF"/>
      </a:lt2>
      <a:accent1>
        <a:srgbClr val="009EBA"/>
      </a:accent1>
      <a:accent2>
        <a:srgbClr val="A8C4C4"/>
      </a:accent2>
      <a:accent3>
        <a:srgbClr val="C4BDA3"/>
      </a:accent3>
      <a:accent4>
        <a:srgbClr val="8C8A7A"/>
      </a:accent4>
      <a:accent5>
        <a:srgbClr val="66523D"/>
      </a:accent5>
      <a:accent6>
        <a:srgbClr val="938D45"/>
      </a:accent6>
      <a:hlink>
        <a:srgbClr val="009EBA"/>
      </a:hlink>
      <a:folHlink>
        <a:srgbClr val="A8C4C4"/>
      </a:folHlink>
    </a:clrScheme>
    <a:fontScheme name="Duarte_2013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Duarte_2013">
      <a:dk1>
        <a:sysClr val="windowText" lastClr="000000"/>
      </a:dk1>
      <a:lt1>
        <a:sysClr val="window" lastClr="FFFFFF"/>
      </a:lt1>
      <a:dk2>
        <a:srgbClr val="AF3C19"/>
      </a:dk2>
      <a:lt2>
        <a:srgbClr val="EAE8DF"/>
      </a:lt2>
      <a:accent1>
        <a:srgbClr val="009EBA"/>
      </a:accent1>
      <a:accent2>
        <a:srgbClr val="A8C4C4"/>
      </a:accent2>
      <a:accent3>
        <a:srgbClr val="C4BDA3"/>
      </a:accent3>
      <a:accent4>
        <a:srgbClr val="8C8A7A"/>
      </a:accent4>
      <a:accent5>
        <a:srgbClr val="66523D"/>
      </a:accent5>
      <a:accent6>
        <a:srgbClr val="938D45"/>
      </a:accent6>
      <a:hlink>
        <a:srgbClr val="009EBA"/>
      </a:hlink>
      <a:folHlink>
        <a:srgbClr val="A8C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Qualcomm_01">
  <a:themeElements>
    <a:clrScheme name="Qualcomm Updated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E98306"/>
      </a:accent2>
      <a:accent3>
        <a:srgbClr val="153C66"/>
      </a:accent3>
      <a:accent4>
        <a:srgbClr val="FFD939"/>
      </a:accent4>
      <a:accent5>
        <a:srgbClr val="FCB53B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28575" cmpd="sng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Qualcomm_Template_Standard">
  <a:themeElements>
    <a:clrScheme name="Qualcomm Rebrand 2012">
      <a:dk1>
        <a:sysClr val="windowText" lastClr="000000"/>
      </a:dk1>
      <a:lt1>
        <a:srgbClr val="FFFFFF"/>
      </a:lt1>
      <a:dk2>
        <a:srgbClr val="89D1B2"/>
      </a:dk2>
      <a:lt2>
        <a:srgbClr val="00ACBD"/>
      </a:lt2>
      <a:accent1>
        <a:srgbClr val="70CFEE"/>
      </a:accent1>
      <a:accent2>
        <a:srgbClr val="FCB53B"/>
      </a:accent2>
      <a:accent3>
        <a:srgbClr val="153C66"/>
      </a:accent3>
      <a:accent4>
        <a:srgbClr val="FFD939"/>
      </a:accent4>
      <a:accent5>
        <a:srgbClr val="F7921E"/>
      </a:accent5>
      <a:accent6>
        <a:srgbClr val="F15B35"/>
      </a:accent6>
      <a:hlink>
        <a:srgbClr val="E74346"/>
      </a:hlink>
      <a:folHlink>
        <a:srgbClr val="3A3A3A"/>
      </a:folHlink>
    </a:clrScheme>
    <a:fontScheme name="Qualcomm Template">
      <a:majorFont>
        <a:latin typeface="Qualcomm Office Bold"/>
        <a:ea typeface=""/>
        <a:cs typeface=""/>
      </a:majorFont>
      <a:minorFont>
        <a:latin typeface="Qualcomm Office Regular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38100">
          <a:gradFill flip="none" rotWithShape="1">
            <a:gsLst>
              <a:gs pos="0">
                <a:srgbClr val="143C66"/>
              </a:gs>
              <a:gs pos="100000">
                <a:srgbClr val="008080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Aft>
            <a:spcPts val="300"/>
          </a:spcAft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Calibre Semibold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F3153A63DF64F86586AF42C9E6EB3" ma:contentTypeVersion="3" ma:contentTypeDescription="Create a new document." ma:contentTypeScope="" ma:versionID="255049e18c47a12d4740d9a06d9c53ea">
  <xsd:schema xmlns:xsd="http://www.w3.org/2001/XMLSchema" xmlns:xs="http://www.w3.org/2001/XMLSchema" xmlns:p="http://schemas.microsoft.com/office/2006/metadata/properties" xmlns:ns2="c06861ca-3f08-4d07-bff7-bb15bac121f4" targetNamespace="http://schemas.microsoft.com/office/2006/metadata/properties" ma:root="true" ma:fieldsID="d438a935a9f46a554a3c2b40b6909714" ns2:_="">
    <xsd:import namespace="c06861ca-3f08-4d07-bff7-bb15bac121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861ca-3f08-4d07-bff7-bb15bac121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6861ca-3f08-4d07-bff7-bb15bac121f4">HR33RHYHUWRF-7-69</_dlc_DocId>
    <_dlc_DocIdUrl xmlns="c06861ca-3f08-4d07-bff7-bb15bac121f4">
      <Url>https://projects.qualcomm.com/sites/pentari/_layouts/15/DocIdRedir.aspx?ID=HR33RHYHUWRF-7-69</Url>
      <Description>HR33RHYHUWRF-7-69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9125CA-9C69-4164-9B2E-C4249497A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861ca-3f08-4d07-bff7-bb15bac12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60702-AABC-4C9E-9373-A94CE0A938C2}">
  <ds:schemaRefs>
    <ds:schemaRef ds:uri="http://schemas.microsoft.com/office/2006/metadata/properties"/>
    <ds:schemaRef ds:uri="http://schemas.microsoft.com/office/infopath/2007/PartnerControls"/>
    <ds:schemaRef ds:uri="c06861ca-3f08-4d07-bff7-bb15bac121f4"/>
  </ds:schemaRefs>
</ds:datastoreItem>
</file>

<file path=customXml/itemProps3.xml><?xml version="1.0" encoding="utf-8"?>
<ds:datastoreItem xmlns:ds="http://schemas.openxmlformats.org/officeDocument/2006/customXml" ds:itemID="{EFEC4721-2B36-4EB9-AEBC-99F637F54C3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315904E-644B-4AE1-B098-BAEBFAE5F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IN_Presentation_Template_PPT_Oct2013</Template>
  <TotalTime>95813</TotalTime>
  <Words>1099</Words>
  <Application>Microsoft Office PowerPoint</Application>
  <PresentationFormat>Custom</PresentationFormat>
  <Paragraphs>223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15</vt:i4>
      </vt:variant>
    </vt:vector>
  </HeadingPairs>
  <TitlesOfParts>
    <vt:vector size="50" baseType="lpstr">
      <vt:lpstr>Calibre Regular</vt:lpstr>
      <vt:lpstr>Calibre Semibold</vt:lpstr>
      <vt:lpstr>Qualcomm Regular</vt:lpstr>
      <vt:lpstr>宋体</vt:lpstr>
      <vt:lpstr>Arial</vt:lpstr>
      <vt:lpstr>Calibri</vt:lpstr>
      <vt:lpstr>Courier New</vt:lpstr>
      <vt:lpstr>Franklin Gothic Book</vt:lpstr>
      <vt:lpstr>Microsoft Sans Serif</vt:lpstr>
      <vt:lpstr>Qualcomm Office Bold</vt:lpstr>
      <vt:lpstr>Qualcomm Office Light</vt:lpstr>
      <vt:lpstr>Qualcomm Office Regular</vt:lpstr>
      <vt:lpstr>Qualcomm Office Semibold</vt:lpstr>
      <vt:lpstr>Qualcomm Office Thin</vt:lpstr>
      <vt:lpstr>Times New Roman</vt:lpstr>
      <vt:lpstr>2_Qualcomm_01</vt:lpstr>
      <vt:lpstr>3_Qualcomm_01</vt:lpstr>
      <vt:lpstr>4_Qualcomm_01</vt:lpstr>
      <vt:lpstr>Qualcomm_Template_Standard</vt:lpstr>
      <vt:lpstr>1_Qualcomm_Template_Standard</vt:lpstr>
      <vt:lpstr>2_Qualcomm_Template_Standard</vt:lpstr>
      <vt:lpstr>3_Qualcomm_Template_Standard</vt:lpstr>
      <vt:lpstr>4_Qualcomm_Template_Standard</vt:lpstr>
      <vt:lpstr>5_Qualcomm_Template_Standard</vt:lpstr>
      <vt:lpstr>6_Qualcomm_Template_Standard</vt:lpstr>
      <vt:lpstr>Pentari_Template_Wide</vt:lpstr>
      <vt:lpstr>1_Pentari_Template_Wide</vt:lpstr>
      <vt:lpstr>5_Qualcomm_01</vt:lpstr>
      <vt:lpstr>6_Qualcomm_01</vt:lpstr>
      <vt:lpstr>7_Qualcomm_01</vt:lpstr>
      <vt:lpstr>8_Qualcomm_01</vt:lpstr>
      <vt:lpstr>9_Qualcomm_01</vt:lpstr>
      <vt:lpstr>10_Qualcomm_01</vt:lpstr>
      <vt:lpstr>11_Qualcomm_01</vt:lpstr>
      <vt:lpstr>19_Qualcomm_01</vt:lpstr>
      <vt:lpstr>PowerPoint Presentation</vt:lpstr>
      <vt:lpstr>5G to meet significantly expanding connectivity needs</vt:lpstr>
      <vt:lpstr>5G will enhance existing and expand to new use cases</vt:lpstr>
      <vt:lpstr>Scalable across a broad variation of requirements</vt:lpstr>
      <vt:lpstr>Proposed 5G standardization for 2020 launch</vt:lpstr>
      <vt:lpstr>5G mMTC use cases </vt:lpstr>
      <vt:lpstr>Evolution path of cellular IoT</vt:lpstr>
      <vt:lpstr>Requirements and Key KPI for mMTC</vt:lpstr>
      <vt:lpstr>Standard Summary for LTE MTC/eMTC/NB-IOT</vt:lpstr>
      <vt:lpstr>Low-power wake-up receiver</vt:lpstr>
      <vt:lpstr>Non-orthogonal multiple access</vt:lpstr>
      <vt:lpstr>Support for multi-hop mesh with WAN management</vt:lpstr>
      <vt:lpstr>Cellular V2X – a critical sensor for safer driving</vt:lpstr>
      <vt:lpstr>C-V2X started with R-14; Evolving to support autonomy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Mclachlan</dc:creator>
  <cp:lastModifiedBy>Junyi Li</cp:lastModifiedBy>
  <cp:revision>5282</cp:revision>
  <cp:lastPrinted>2013-06-20T03:03:56Z</cp:lastPrinted>
  <dcterms:created xsi:type="dcterms:W3CDTF">2014-09-08T23:36:13Z</dcterms:created>
  <dcterms:modified xsi:type="dcterms:W3CDTF">2017-04-05T22:53:27Z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-1443259207</vt:i4>
  </property>
  <property fmtid="{D5CDD505-2E9C-101B-9397-08002B2CF9AE}" pid="3" name="_NewReviewCycle">
    <vt:lpwstr/>
  </property>
  <property fmtid="{D5CDD505-2E9C-101B-9397-08002B2CF9AE}" pid="4" name="_EmailSubject">
    <vt:lpwstr>Are we on track to get the waveform whitepaper/ppt online before 11/11?</vt:lpwstr>
  </property>
  <property fmtid="{D5CDD505-2E9C-101B-9397-08002B2CF9AE}" pid="5" name="_AuthorEmail">
    <vt:lpwstr>pasaribu@qti.qualcomm.com</vt:lpwstr>
  </property>
  <property fmtid="{D5CDD505-2E9C-101B-9397-08002B2CF9AE}" pid="6" name="_AuthorEmailDisplayName">
    <vt:lpwstr>Pasaribu, Monica</vt:lpwstr>
  </property>
  <property fmtid="{D5CDD505-2E9C-101B-9397-08002B2CF9AE}" pid="7" name="_PreviousAdHocReviewCycleID">
    <vt:i4>2078636088</vt:i4>
  </property>
  <property fmtid="{D5CDD505-2E9C-101B-9397-08002B2CF9AE}" pid="8" name="ContentTypeId">
    <vt:lpwstr>0x010100443F3153A63DF64F86586AF42C9E6EB3</vt:lpwstr>
  </property>
  <property fmtid="{D5CDD505-2E9C-101B-9397-08002B2CF9AE}" pid="9" name="_dlc_DocIdItemGuid">
    <vt:lpwstr>603836cb-6677-4fae-b03c-b36bf6b385b9</vt:lpwstr>
  </property>
  <property fmtid="{D5CDD505-2E9C-101B-9397-08002B2CF9AE}" pid="10" name="Project">
    <vt:lpwstr>131;#Pentari|85bedf44-48ce-4760-a2d0-c833be4a2af1</vt:lpwstr>
  </property>
</Properties>
</file>